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svg" ContentType="image/sv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8" r:id="rId4"/>
  </p:sldMasterIdLst>
  <p:notesMasterIdLst>
    <p:notesMasterId r:id="rId17"/>
  </p:notesMasterIdLst>
  <p:handoutMasterIdLst>
    <p:handoutMasterId r:id="rId18"/>
  </p:handoutMasterIdLst>
  <p:sldIdLst>
    <p:sldId id="290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291" r:id="rId16"/>
  </p:sldIdLst>
  <p:sldSz cx="12190413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Zapraszamy" id="{E75E278A-FF0E-49A4-B170-79828D63BBAD}">
          <p14:sldIdLst>
            <p14:sldId id="256"/>
          </p14:sldIdLst>
        </p14:section>
        <p14:section name="Projektowanie, Płynna zmiana, adnotacje, współpraca, funkcja Powiedz mi" id="{B9B51309-D148-4332-87C2-07BE32FBCA3B}">
          <p14:sldIdLst>
            <p14:sldId id="271"/>
            <p14:sldId id="279"/>
          </p14:sldIdLst>
        </p14:section>
        <p14:section name="Dowiedz się więcej" id="{2CC34DB2-6590-42C0-AD4B-A04C6060184E}">
          <p14:sldIdLst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241" autoAdjust="0"/>
  </p:normalViewPr>
  <p:slideViewPr>
    <p:cSldViewPr snapToGrid="0">
      <p:cViewPr varScale="1">
        <p:scale>
          <a:sx n="84" d="100"/>
          <a:sy n="84" d="100"/>
        </p:scale>
        <p:origin x="-62" y="-16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62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11DA3C5-09EA-47D3-8EBA-995B4EC6CF85}" type="datetime1">
              <a:rPr lang="pl-PL" smtClean="0"/>
              <a:pPr rtl="0"/>
              <a:t>09.07.2020</a:t>
            </a:fld>
            <a:endParaRPr lang="pl-PL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pl-PL" smtClean="0"/>
              <a:pPr rtl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noProof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DBEAD-7603-4B55-AFA7-17A6FCD2E729}" type="datetime1">
              <a:rPr lang="pl-PL" smtClean="0"/>
              <a:pPr/>
              <a:t>09.07.2020</a:t>
            </a:fld>
            <a:endParaRPr lang="pl-PL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xmlns="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988126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375F2A-757F-44A2-AB8E-950DAE05BA53}" type="datetime1">
              <a:rPr lang="pl-PL" noProof="0" smtClean="0"/>
              <a:pPr rtl="0"/>
              <a:t>09.07.2020</a:t>
            </a:fld>
            <a:endParaRPr lang="pl-PL" noProof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375F2A-757F-44A2-AB8E-950DAE05BA53}" type="datetime1">
              <a:rPr lang="pl-PL" noProof="0" smtClean="0"/>
              <a:pPr rtl="0"/>
              <a:t>09.07.2020</a:t>
            </a:fld>
            <a:endParaRPr lang="pl-PL" noProof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375F2A-757F-44A2-AB8E-950DAE05BA53}" type="datetime1">
              <a:rPr lang="pl-PL" noProof="0" smtClean="0"/>
              <a:pPr rtl="0"/>
              <a:t>09.07.2020</a:t>
            </a:fld>
            <a:endParaRPr lang="pl-PL" noProof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 userDrawn="1"/>
        </p:nvSpPr>
        <p:spPr>
          <a:xfrm>
            <a:off x="255999" y="265177"/>
            <a:ext cx="1168152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pl-PL" sz="1350" noProof="0"/>
          </a:p>
        </p:txBody>
      </p:sp>
      <p:cxnSp>
        <p:nvCxnSpPr>
          <p:cNvPr id="12" name="Łącznik prosty 11"/>
          <p:cNvCxnSpPr/>
          <p:nvPr userDrawn="1"/>
        </p:nvCxnSpPr>
        <p:spPr>
          <a:xfrm>
            <a:off x="604357" y="1196392"/>
            <a:ext cx="1098170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ytuł 3"/>
          <p:cNvSpPr>
            <a:spLocks noGrp="1"/>
          </p:cNvSpPr>
          <p:nvPr>
            <p:ph type="title" hasCustomPrompt="1"/>
          </p:nvPr>
        </p:nvSpPr>
        <p:spPr>
          <a:xfrm>
            <a:off x="521141" y="448056"/>
            <a:ext cx="6876223" cy="640080"/>
          </a:xfrm>
        </p:spPr>
        <p:txBody>
          <a:bodyPr rtlCol="0" anchor="b" anchorCtr="0">
            <a:normAutofit/>
          </a:bodyPr>
          <a:lstStyle>
            <a:lvl1pPr>
              <a:defRPr sz="21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sz="quarter" idx="10"/>
          </p:nvPr>
        </p:nvSpPr>
        <p:spPr>
          <a:xfrm>
            <a:off x="539426" y="1435608"/>
            <a:ext cx="4415977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9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9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9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9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pl-PL" noProof="0"/>
              <a:t>Kliknij, aby edytować style wzorca tekstu</a:t>
            </a:r>
          </a:p>
          <a:p>
            <a:pPr marL="0" lvl="1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pl-PL" noProof="0"/>
              <a:t>Drugi poziom</a:t>
            </a:r>
          </a:p>
          <a:p>
            <a:pPr marL="0" lvl="2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pl-PL" noProof="0"/>
              <a:t>Trzeci poziom</a:t>
            </a:r>
          </a:p>
          <a:p>
            <a:pPr marL="0" lvl="3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pl-PL" noProof="0"/>
              <a:t>Czwarty poziom</a:t>
            </a:r>
          </a:p>
          <a:p>
            <a:pPr marL="0" lvl="4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pl-PL" noProof="0"/>
              <a:t>Piąty poziom</a:t>
            </a:r>
          </a:p>
        </p:txBody>
      </p:sp>
      <p:sp>
        <p:nvSpPr>
          <p:cNvPr id="6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539426" y="6203954"/>
            <a:ext cx="3276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D8EB424E-7AF5-44A8-B3DF-238D72059AA0}" type="datetime1">
              <a:rPr lang="pl-PL" noProof="0" smtClean="0"/>
              <a:pPr rtl="0"/>
              <a:t>09.07.2020</a:t>
            </a:fld>
            <a:endParaRPr lang="pl-PL" noProof="0"/>
          </a:p>
        </p:txBody>
      </p:sp>
      <p:sp>
        <p:nvSpPr>
          <p:cNvPr id="7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4647595" y="6203954"/>
            <a:ext cx="28952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8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8370837" y="6203954"/>
            <a:ext cx="3276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  <p:pic>
        <p:nvPicPr>
          <p:cNvPr id="5" name="Grafika 4">
            <a:extLst>
              <a:ext uri="{FF2B5EF4-FFF2-40B4-BE49-F238E27FC236}">
                <a16:creationId xmlns:a16="http://schemas.microsoft.com/office/drawing/2014/main" xmlns="" id="{E0BC4C93-BEC3-404A-A7C3-B1DC9C16E3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548027" y="5661609"/>
            <a:ext cx="1098984" cy="82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85836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 userDrawn="1"/>
        </p:nvSpPr>
        <p:spPr>
          <a:xfrm>
            <a:off x="254919" y="262786"/>
            <a:ext cx="1168152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1350" noProof="0"/>
          </a:p>
        </p:txBody>
      </p:sp>
      <p:sp>
        <p:nvSpPr>
          <p:cNvPr id="10" name="Prostokąt 9"/>
          <p:cNvSpPr/>
          <p:nvPr userDrawn="1"/>
        </p:nvSpPr>
        <p:spPr bwMode="blackWhite">
          <a:xfrm>
            <a:off x="254917" y="262786"/>
            <a:ext cx="11680581" cy="207264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1350" noProof="0"/>
          </a:p>
        </p:txBody>
      </p: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521140" y="1536192"/>
            <a:ext cx="6875393" cy="640080"/>
          </a:xfrm>
        </p:spPr>
        <p:txBody>
          <a:bodyPr rtlCol="0">
            <a:normAutofit/>
          </a:bodyPr>
          <a:lstStyle>
            <a:lvl1pPr>
              <a:defRPr sz="2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l-PL" noProof="0" dirty="0"/>
              <a:t>Kliknij, aby edytować styl wzorca tytułu</a:t>
            </a:r>
          </a:p>
        </p:txBody>
      </p:sp>
      <p:sp>
        <p:nvSpPr>
          <p:cNvPr id="7" name="Zawartość — symbol zastępczy 6"/>
          <p:cNvSpPr>
            <a:spLocks noGrp="1"/>
          </p:cNvSpPr>
          <p:nvPr>
            <p:ph sz="quarter" idx="13" hasCustomPrompt="1"/>
          </p:nvPr>
        </p:nvSpPr>
        <p:spPr>
          <a:xfrm>
            <a:off x="539426" y="2560320"/>
            <a:ext cx="944452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8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9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pl-PL" noProof="0"/>
              <a:t>Kliknij, aby edytować style wzorców tekstu</a:t>
            </a:r>
          </a:p>
          <a:p>
            <a:pPr marL="0" lvl="1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pl-PL" noProof="0"/>
              <a:t>Drugi poziom</a:t>
            </a:r>
          </a:p>
          <a:p>
            <a:pPr marL="0" lvl="2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pl-PL" noProof="0"/>
              <a:t>Trzeci poziom</a:t>
            </a:r>
          </a:p>
          <a:p>
            <a:pPr marL="0" lvl="3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pl-PL" noProof="0"/>
              <a:t>Czwarty poziom</a:t>
            </a:r>
          </a:p>
          <a:p>
            <a:pPr marL="0" lvl="4" indent="0" rtl="0">
              <a:lnSpc>
                <a:spcPct val="150000"/>
              </a:lnSpc>
              <a:spcBef>
                <a:spcPts val="750"/>
              </a:spcBef>
              <a:spcAft>
                <a:spcPts val="900"/>
              </a:spcAft>
              <a:buNone/>
            </a:pPr>
            <a:r>
              <a:rPr lang="pl-PL" noProof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xmlns="" val="133565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8EB424E-7AF5-44A8-B3DF-238D72059AA0}" type="datetime1">
              <a:rPr lang="pl-PL" noProof="0" smtClean="0"/>
              <a:pPr rtl="0"/>
              <a:t>09.07.2020</a:t>
            </a:fld>
            <a:endParaRPr lang="pl-PL" noProof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  <p:sp>
        <p:nvSpPr>
          <p:cNvPr id="7" name="Prostokąt 6"/>
          <p:cNvSpPr/>
          <p:nvPr userDrawn="1"/>
        </p:nvSpPr>
        <p:spPr>
          <a:xfrm>
            <a:off x="255999" y="265177"/>
            <a:ext cx="1168152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pl-PL" sz="1350" noProof="0"/>
          </a:p>
        </p:txBody>
      </p:sp>
      <p:cxnSp>
        <p:nvCxnSpPr>
          <p:cNvPr id="8" name="Łącznik prosty 7"/>
          <p:cNvCxnSpPr/>
          <p:nvPr userDrawn="1"/>
        </p:nvCxnSpPr>
        <p:spPr>
          <a:xfrm>
            <a:off x="604357" y="1196392"/>
            <a:ext cx="1098170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a 4">
            <a:extLst>
              <a:ext uri="{FF2B5EF4-FFF2-40B4-BE49-F238E27FC236}">
                <a16:creationId xmlns:a16="http://schemas.microsoft.com/office/drawing/2014/main" xmlns="" id="{E0BC4C93-BEC3-404A-A7C3-B1DC9C16E3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548027" y="5661609"/>
            <a:ext cx="1098984" cy="8243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39E04-C50C-442E-8B79-CDC7AEB144AB}" type="datetimeFigureOut">
              <a:rPr lang="pl-PL" smtClean="0"/>
              <a:pPr/>
              <a:t>09.07.2020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753F-1947-4956-9F9C-923E6362043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 userDrawn="1"/>
        </p:nvSpPr>
        <p:spPr>
          <a:xfrm>
            <a:off x="254919" y="262786"/>
            <a:ext cx="1168152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1350" noProof="0"/>
          </a:p>
        </p:txBody>
      </p:sp>
      <p:sp>
        <p:nvSpPr>
          <p:cNvPr id="8" name="Prostokąt 7"/>
          <p:cNvSpPr/>
          <p:nvPr userDrawn="1"/>
        </p:nvSpPr>
        <p:spPr bwMode="blackWhite">
          <a:xfrm>
            <a:off x="254917" y="262786"/>
            <a:ext cx="11680581" cy="207264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1350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375F2A-757F-44A2-AB8E-950DAE05BA53}" type="datetime1">
              <a:rPr lang="pl-PL" noProof="0" smtClean="0"/>
              <a:pPr rtl="0"/>
              <a:t>09.07.2020</a:t>
            </a:fld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375F2A-757F-44A2-AB8E-950DAE05BA53}" type="datetime1">
              <a:rPr lang="pl-PL" noProof="0" smtClean="0"/>
              <a:pPr rtl="0"/>
              <a:t>09.07.2020</a:t>
            </a:fld>
            <a:endParaRPr lang="pl-PL" noProof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375F2A-757F-44A2-AB8E-950DAE05BA53}" type="datetime1">
              <a:rPr lang="pl-PL" noProof="0" smtClean="0"/>
              <a:pPr rtl="0"/>
              <a:t>09.07.2020</a:t>
            </a:fld>
            <a:endParaRPr lang="pl-PL" noProof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375F2A-757F-44A2-AB8E-950DAE05BA53}" type="datetime1">
              <a:rPr lang="pl-PL" noProof="0" smtClean="0"/>
              <a:pPr rtl="0"/>
              <a:t>09.07.2020</a:t>
            </a:fld>
            <a:endParaRPr lang="pl-PL" noProof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375F2A-757F-44A2-AB8E-950DAE05BA53}" type="datetime1">
              <a:rPr lang="pl-PL" noProof="0" smtClean="0"/>
              <a:pPr rtl="0"/>
              <a:t>09.07.2020</a:t>
            </a:fld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375F2A-757F-44A2-AB8E-950DAE05BA53}" type="datetime1">
              <a:rPr lang="pl-PL" noProof="0" smtClean="0"/>
              <a:pPr rtl="0"/>
              <a:t>09.07.2020</a:t>
            </a:fld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l-PL" noProof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E375F2A-757F-44A2-AB8E-950DAE05BA53}" type="datetime1">
              <a:rPr lang="pl-PL" noProof="0" smtClean="0"/>
              <a:pPr rtl="0"/>
              <a:t>09.07.2020</a:t>
            </a:fld>
            <a:endParaRPr lang="pl-PL" noProof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pl-PL" noProof="0" smtClean="0"/>
              <a:pPr rtl="0"/>
              <a:t>‹#›</a:t>
            </a:fld>
            <a:endParaRPr lang="pl-PL" noProof="0"/>
          </a:p>
        </p:txBody>
      </p:sp>
      <p:sp>
        <p:nvSpPr>
          <p:cNvPr id="7" name="Prostokąt 6"/>
          <p:cNvSpPr/>
          <p:nvPr userDrawn="1"/>
        </p:nvSpPr>
        <p:spPr>
          <a:xfrm>
            <a:off x="255999" y="265177"/>
            <a:ext cx="1168152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pl-PL" sz="1350" noProof="0"/>
          </a:p>
        </p:txBody>
      </p:sp>
      <p:cxnSp>
        <p:nvCxnSpPr>
          <p:cNvPr id="8" name="Łącznik prosty 7"/>
          <p:cNvCxnSpPr/>
          <p:nvPr userDrawn="1"/>
        </p:nvCxnSpPr>
        <p:spPr>
          <a:xfrm>
            <a:off x="604357" y="1196392"/>
            <a:ext cx="10981702" cy="0"/>
          </a:xfrm>
          <a:prstGeom prst="line">
            <a:avLst/>
          </a:prstGeom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62" r:id="rId12"/>
    <p:sldLayoutId id="2147483663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9"/>
          <p:cNvSpPr txBox="1">
            <a:spLocks noGrp="1"/>
          </p:cNvSpPr>
          <p:nvPr>
            <p:ph type="ctrTitle"/>
          </p:nvPr>
        </p:nvSpPr>
        <p:spPr>
          <a:xfrm>
            <a:off x="1023392" y="2560569"/>
            <a:ext cx="11167021" cy="3346800"/>
          </a:xfrm>
          <a:prstGeom prst="rect">
            <a:avLst/>
          </a:prstGeom>
        </p:spPr>
        <p:txBody>
          <a:bodyPr spcFirstLastPara="1" vert="horz" wrap="square" lIns="102384" tIns="102384" rIns="102384" bIns="102384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pl-PL" sz="10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HTML 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150" name="Google Shape;150;p19"/>
          <p:cNvSpPr txBox="1">
            <a:spLocks noGrp="1"/>
          </p:cNvSpPr>
          <p:nvPr>
            <p:ph type="sldNum" sz="quarter" idx="12"/>
          </p:nvPr>
        </p:nvSpPr>
        <p:spPr>
          <a:xfrm>
            <a:off x="11295140" y="6217623"/>
            <a:ext cx="731505" cy="524800"/>
          </a:xfrm>
          <a:prstGeom prst="rect">
            <a:avLst/>
          </a:prstGeom>
        </p:spPr>
        <p:txBody>
          <a:bodyPr spcFirstLastPara="1" vert="horz" wrap="square" lIns="102384" tIns="102384" rIns="102384" bIns="102384" rtlCol="0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1</a:t>
            </a:fld>
            <a:endParaRPr lang="en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CBA4D3B0-0877-4707-97D3-063076EA4CA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597" r="31840" b="18187"/>
          <a:stretch/>
        </p:blipFill>
        <p:spPr>
          <a:xfrm>
            <a:off x="7285225" y="950634"/>
            <a:ext cx="3033090" cy="3998625"/>
          </a:xfrm>
          <a:prstGeom prst="rect">
            <a:avLst/>
          </a:prstGeom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xmlns="" id="{04A47C1B-7E53-4B5A-B24C-842A4B919A53}"/>
              </a:ext>
            </a:extLst>
          </p:cNvPr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solidFill>
            <a:srgbClr val="0037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800" tIns="38400" rIns="76800" bIns="38400" rtlCol="0" anchor="ctr"/>
          <a:lstStyle/>
          <a:p>
            <a:pPr algn="ctr"/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F27793AF-72A4-4E64-A90A-92CEA988BB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3491" y="436324"/>
            <a:ext cx="2356813" cy="960638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xmlns="" id="{16998FDB-2F75-418B-A438-230DF58E935B}"/>
              </a:ext>
            </a:extLst>
          </p:cNvPr>
          <p:cNvSpPr txBox="1">
            <a:spLocks/>
          </p:cNvSpPr>
          <p:nvPr/>
        </p:nvSpPr>
        <p:spPr>
          <a:xfrm>
            <a:off x="0" y="2206290"/>
            <a:ext cx="12190413" cy="2387600"/>
          </a:xfrm>
          <a:prstGeom prst="rect">
            <a:avLst/>
          </a:prstGeom>
        </p:spPr>
        <p:txBody>
          <a:bodyPr vert="horz" lIns="76800" tIns="38400" rIns="76800" bIns="3840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8100" b="1" dirty="0" err="1" smtClean="0">
                <a:solidFill>
                  <a:schemeClr val="bg1"/>
                </a:solidFill>
                <a:latin typeface="Dosis"/>
              </a:rPr>
              <a:t>Python</a:t>
            </a:r>
            <a:r>
              <a:rPr lang="pl-PL" sz="8100" b="1" dirty="0" smtClean="0">
                <a:solidFill>
                  <a:schemeClr val="bg1"/>
                </a:solidFill>
                <a:latin typeface="Dosis"/>
              </a:rPr>
              <a:t> – powtórzenie</a:t>
            </a:r>
            <a:endParaRPr lang="pl-PL" sz="8100" b="1" dirty="0">
              <a:solidFill>
                <a:schemeClr val="bg1"/>
              </a:solidFill>
              <a:latin typeface="Dosis"/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xmlns="" id="{3FA43F83-EB0D-4036-8BDD-8602EC083E8F}"/>
              </a:ext>
            </a:extLst>
          </p:cNvPr>
          <p:cNvSpPr/>
          <p:nvPr/>
        </p:nvSpPr>
        <p:spPr>
          <a:xfrm>
            <a:off x="223521" y="6235568"/>
            <a:ext cx="7094806" cy="354549"/>
          </a:xfrm>
          <a:prstGeom prst="rect">
            <a:avLst/>
          </a:prstGeom>
        </p:spPr>
        <p:txBody>
          <a:bodyPr wrap="square" lIns="76800" tIns="38400" rIns="76800" bIns="3840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  <a:latin typeface="Dosis"/>
              </a:rPr>
              <a:t>Wanda Jochemczyk, Katarzyna Olędzka</a:t>
            </a:r>
            <a:endParaRPr lang="pl-PL" dirty="0">
              <a:latin typeface="Dosi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52ED567-06B3-4107-9773-BBB6BD7867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"/>
            <a:ext cx="12187237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984" tIns="54992" rIns="109984" bIns="54992"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1A901C3D-CFAE-460D-BD0E-7D22164D7D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10588833" y="0"/>
            <a:ext cx="1059782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837C0EA9-1437-4437-9D20-2BBDA1AA9F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7720596" y="3721395"/>
            <a:ext cx="4344994" cy="3136605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xmlns="" id="{BB934D2B-85E2-4375-94EE-B66C16BF79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180282" y="-8466"/>
            <a:ext cx="3006956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xmlns="" id="{9B445E02-D785-4565-B842-9567BBC095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2193" y="-8466"/>
            <a:ext cx="2588222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xmlns="" id="{2C153736-D102-4F57-9DE7-615AFC02B0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31170" y="3048001"/>
            <a:ext cx="3259244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xmlns="" id="{BA407A52-66F4-4CDE-A726-FF79F3EC34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333286" y="-8466"/>
            <a:ext cx="2853953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xmlns="" id="{D28FFB34-4FC3-46F5-B900-D3B774FD0B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897312" y="-8466"/>
            <a:ext cx="1289927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xmlns="" id="{205F7B13-ACB5-46BE-8070-0431266B18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937576" y="-8466"/>
            <a:ext cx="1249662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xmlns="" id="{D52A0D23-45DD-4DF4-ADE6-A81F409BB9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70316" y="3589868"/>
            <a:ext cx="1816922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xmlns="" id="{FE2C92B2-2AF5-47BC-A6E7-B7CE23FD1F4F}"/>
              </a:ext>
            </a:extLst>
          </p:cNvPr>
          <p:cNvSpPr/>
          <p:nvPr/>
        </p:nvSpPr>
        <p:spPr>
          <a:xfrm flipH="1">
            <a:off x="0" y="6297742"/>
            <a:ext cx="12192000" cy="558671"/>
          </a:xfrm>
          <a:prstGeom prst="rect">
            <a:avLst/>
          </a:prstGeom>
          <a:gradFill flip="none" rotWithShape="1">
            <a:gsLst>
              <a:gs pos="0">
                <a:srgbClr val="00377B"/>
              </a:gs>
              <a:gs pos="38000">
                <a:schemeClr val="accent1">
                  <a:tint val="44500"/>
                  <a:satMod val="160000"/>
                </a:schemeClr>
              </a:gs>
              <a:gs pos="100000">
                <a:schemeClr val="bg1">
                  <a:lumMod val="95000"/>
                  <a:lumOff val="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1" name="Obraz 20">
            <a:extLst>
              <a:ext uri="{FF2B5EF4-FFF2-40B4-BE49-F238E27FC236}">
                <a16:creationId xmlns:a16="http://schemas.microsoft.com/office/drawing/2014/main" xmlns="" id="{E424C468-A29D-4AEB-B1CB-42219590AF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153" y="6387658"/>
            <a:ext cx="929911" cy="395908"/>
          </a:xfrm>
          <a:prstGeom prst="rect">
            <a:avLst/>
          </a:prstGeom>
        </p:spPr>
      </p:pic>
      <p:sp>
        <p:nvSpPr>
          <p:cNvPr id="25" name="Symbol zastępczy zawartości 2">
            <a:extLst>
              <a:ext uri="{FF2B5EF4-FFF2-40B4-BE49-F238E27FC236}">
                <a16:creationId xmlns:a16="http://schemas.microsoft.com/office/drawing/2014/main" xmlns="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838800" y="1631853"/>
            <a:ext cx="8939638" cy="4409511"/>
          </a:xfrm>
          <a:prstGeom prst="rect">
            <a:avLst/>
          </a:prstGeom>
        </p:spPr>
        <p:txBody>
          <a:bodyPr vert="horz" lIns="108850" tIns="54425" rIns="108850" bIns="54425" rtlCol="0">
            <a:no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 = [1, 2, 6, 7, 8]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= 0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t[i] != 6: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 += 1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pl-PL" sz="25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Prostokąt 29">
            <a:extLst>
              <a:ext uri="{FF2B5EF4-FFF2-40B4-BE49-F238E27FC236}">
                <a16:creationId xmlns:a16="http://schemas.microsoft.com/office/drawing/2014/main" xmlns="" id="{07751F7C-DC46-44D2-B87D-862432C9059C}"/>
              </a:ext>
            </a:extLst>
          </p:cNvPr>
          <p:cNvSpPr/>
          <p:nvPr/>
        </p:nvSpPr>
        <p:spPr>
          <a:xfrm>
            <a:off x="11395731" y="6374207"/>
            <a:ext cx="497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 smtClean="0">
                <a:solidFill>
                  <a:srgbClr val="00377B"/>
                </a:solidFill>
              </a:rPr>
              <a:t>010</a:t>
            </a:r>
            <a:endParaRPr lang="pl-PL" sz="1600" dirty="0">
              <a:solidFill>
                <a:srgbClr val="00377B"/>
              </a:solidFill>
            </a:endParaRPr>
          </a:p>
        </p:txBody>
      </p:sp>
      <p:sp>
        <p:nvSpPr>
          <p:cNvPr id="17" name="Tytuł 1">
            <a:extLst>
              <a:ext uri="{FF2B5EF4-FFF2-40B4-BE49-F238E27FC236}">
                <a16:creationId xmlns:a16="http://schemas.microsoft.com/office/drawing/2014/main" xmlns="" id="{C9E24EA6-7E05-4BA7-82E1-6812F31E30E3}"/>
              </a:ext>
            </a:extLst>
          </p:cNvPr>
          <p:cNvSpPr txBox="1">
            <a:spLocks/>
          </p:cNvSpPr>
          <p:nvPr/>
        </p:nvSpPr>
        <p:spPr>
          <a:xfrm>
            <a:off x="838199" y="308783"/>
            <a:ext cx="11352213" cy="13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>
                <a:latin typeface="+mn-lt"/>
              </a:rPr>
              <a:t>Przykład: </a:t>
            </a:r>
            <a:r>
              <a:rPr lang="pl-PL" dirty="0" smtClean="0"/>
              <a:t>jaka liczba zostanie wypisana ostatnia?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5415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52ED567-06B3-4107-9773-BBB6BD7867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"/>
            <a:ext cx="12187237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984" tIns="54992" rIns="109984" bIns="54992"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1A901C3D-CFAE-460D-BD0E-7D22164D7D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10588833" y="0"/>
            <a:ext cx="1059782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837C0EA9-1437-4437-9D20-2BBDA1AA9F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7720596" y="3721395"/>
            <a:ext cx="4344994" cy="3136605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xmlns="" id="{BB934D2B-85E2-4375-94EE-B66C16BF79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180282" y="-8466"/>
            <a:ext cx="3006956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xmlns="" id="{9B445E02-D785-4565-B842-9567BBC095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2193" y="-8466"/>
            <a:ext cx="2588222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xmlns="" id="{2C153736-D102-4F57-9DE7-615AFC02B0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31170" y="3048001"/>
            <a:ext cx="3259244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xmlns="" id="{BA407A52-66F4-4CDE-A726-FF79F3EC34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333286" y="-8466"/>
            <a:ext cx="2853953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xmlns="" id="{D28FFB34-4FC3-46F5-B900-D3B774FD0B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897312" y="-8466"/>
            <a:ext cx="1289927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xmlns="" id="{205F7B13-ACB5-46BE-8070-0431266B18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937576" y="-8466"/>
            <a:ext cx="1249662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xmlns="" id="{D52A0D23-45DD-4DF4-ADE6-A81F409BB9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70316" y="3589868"/>
            <a:ext cx="1816922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xmlns="" id="{FE2C92B2-2AF5-47BC-A6E7-B7CE23FD1F4F}"/>
              </a:ext>
            </a:extLst>
          </p:cNvPr>
          <p:cNvSpPr/>
          <p:nvPr/>
        </p:nvSpPr>
        <p:spPr>
          <a:xfrm flipH="1">
            <a:off x="0" y="6297742"/>
            <a:ext cx="12192000" cy="558671"/>
          </a:xfrm>
          <a:prstGeom prst="rect">
            <a:avLst/>
          </a:prstGeom>
          <a:gradFill flip="none" rotWithShape="1">
            <a:gsLst>
              <a:gs pos="0">
                <a:srgbClr val="00377B"/>
              </a:gs>
              <a:gs pos="38000">
                <a:schemeClr val="accent1">
                  <a:tint val="44500"/>
                  <a:satMod val="160000"/>
                </a:schemeClr>
              </a:gs>
              <a:gs pos="100000">
                <a:schemeClr val="bg1">
                  <a:lumMod val="95000"/>
                  <a:lumOff val="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1" name="Obraz 20">
            <a:extLst>
              <a:ext uri="{FF2B5EF4-FFF2-40B4-BE49-F238E27FC236}">
                <a16:creationId xmlns:a16="http://schemas.microsoft.com/office/drawing/2014/main" xmlns="" id="{E424C468-A29D-4AEB-B1CB-42219590AF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153" y="6387658"/>
            <a:ext cx="929911" cy="395908"/>
          </a:xfrm>
          <a:prstGeom prst="rect">
            <a:avLst/>
          </a:prstGeom>
        </p:spPr>
      </p:pic>
      <p:sp>
        <p:nvSpPr>
          <p:cNvPr id="25" name="Symbol zastępczy zawartości 2">
            <a:extLst>
              <a:ext uri="{FF2B5EF4-FFF2-40B4-BE49-F238E27FC236}">
                <a16:creationId xmlns:a16="http://schemas.microsoft.com/office/drawing/2014/main" xmlns="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838800" y="1631853"/>
            <a:ext cx="8939638" cy="4409511"/>
          </a:xfrm>
          <a:prstGeom prst="rect">
            <a:avLst/>
          </a:prstGeom>
        </p:spPr>
        <p:txBody>
          <a:bodyPr vert="horz" lIns="108850" tIns="54425" rIns="108850" bIns="54425" rtlCol="0">
            <a:no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 = [7, 2, 3, 2, 8, 6, 4]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= 6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t[i] != 2: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 -= 1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pl-PL" sz="25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pl-PL" sz="25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Prostokąt 29">
            <a:extLst>
              <a:ext uri="{FF2B5EF4-FFF2-40B4-BE49-F238E27FC236}">
                <a16:creationId xmlns:a16="http://schemas.microsoft.com/office/drawing/2014/main" xmlns="" id="{07751F7C-DC46-44D2-B87D-862432C9059C}"/>
              </a:ext>
            </a:extLst>
          </p:cNvPr>
          <p:cNvSpPr/>
          <p:nvPr/>
        </p:nvSpPr>
        <p:spPr>
          <a:xfrm>
            <a:off x="11395731" y="6374207"/>
            <a:ext cx="497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 smtClean="0">
                <a:solidFill>
                  <a:srgbClr val="00377B"/>
                </a:solidFill>
              </a:rPr>
              <a:t>011</a:t>
            </a:r>
            <a:endParaRPr lang="pl-PL" sz="1600" dirty="0">
              <a:solidFill>
                <a:srgbClr val="00377B"/>
              </a:solidFill>
            </a:endParaRPr>
          </a:p>
        </p:txBody>
      </p:sp>
      <p:sp>
        <p:nvSpPr>
          <p:cNvPr id="17" name="Tytuł 1">
            <a:extLst>
              <a:ext uri="{FF2B5EF4-FFF2-40B4-BE49-F238E27FC236}">
                <a16:creationId xmlns:a16="http://schemas.microsoft.com/office/drawing/2014/main" xmlns="" id="{C9E24EA6-7E05-4BA7-82E1-6812F31E30E3}"/>
              </a:ext>
            </a:extLst>
          </p:cNvPr>
          <p:cNvSpPr txBox="1">
            <a:spLocks/>
          </p:cNvSpPr>
          <p:nvPr/>
        </p:nvSpPr>
        <p:spPr>
          <a:xfrm>
            <a:off x="838199" y="308783"/>
            <a:ext cx="11352213" cy="13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>
                <a:latin typeface="+mn-lt"/>
              </a:rPr>
              <a:t>Przykład: </a:t>
            </a:r>
            <a:r>
              <a:rPr lang="pl-PL" dirty="0" smtClean="0"/>
              <a:t>jaka liczba zostanie wypisana ostatnia?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5415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9"/>
          <p:cNvSpPr txBox="1">
            <a:spLocks noGrp="1"/>
          </p:cNvSpPr>
          <p:nvPr>
            <p:ph type="ctrTitle"/>
          </p:nvPr>
        </p:nvSpPr>
        <p:spPr>
          <a:xfrm>
            <a:off x="1023392" y="2560569"/>
            <a:ext cx="11167021" cy="3346800"/>
          </a:xfrm>
          <a:prstGeom prst="rect">
            <a:avLst/>
          </a:prstGeom>
        </p:spPr>
        <p:txBody>
          <a:bodyPr spcFirstLastPara="1" vert="horz" wrap="square" lIns="102384" tIns="102384" rIns="102384" bIns="102384" rtlCol="0" anchor="b" anchorCtr="0">
            <a:noAutofit/>
          </a:bodyPr>
          <a:lstStyle/>
          <a:p>
            <a:pPr algn="l">
              <a:spcBef>
                <a:spcPts val="0"/>
              </a:spcBef>
            </a:pPr>
            <a:r>
              <a:rPr lang="pl-PL" sz="10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HTML 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150" name="Google Shape;150;p19"/>
          <p:cNvSpPr txBox="1">
            <a:spLocks noGrp="1"/>
          </p:cNvSpPr>
          <p:nvPr>
            <p:ph type="sldNum" idx="12"/>
          </p:nvPr>
        </p:nvSpPr>
        <p:spPr>
          <a:xfrm>
            <a:off x="11295140" y="6217623"/>
            <a:ext cx="731505" cy="524800"/>
          </a:xfrm>
          <a:prstGeom prst="rect">
            <a:avLst/>
          </a:prstGeom>
        </p:spPr>
        <p:txBody>
          <a:bodyPr spcFirstLastPara="1" vert="horz" wrap="square" lIns="102384" tIns="102384" rIns="102384" bIns="102384" rtlCol="0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12</a:t>
            </a:fld>
            <a:endParaRPr lang="en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CBA4D3B0-0877-4707-97D3-063076EA4CA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597" r="31840" b="18187"/>
          <a:stretch/>
        </p:blipFill>
        <p:spPr>
          <a:xfrm>
            <a:off x="7285225" y="950634"/>
            <a:ext cx="3033090" cy="3998625"/>
          </a:xfrm>
          <a:prstGeom prst="rect">
            <a:avLst/>
          </a:prstGeom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xmlns="" id="{04A47C1B-7E53-4B5A-B24C-842A4B919A53}"/>
              </a:ext>
            </a:extLst>
          </p:cNvPr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solidFill>
            <a:srgbClr val="0037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800" tIns="38400" rIns="76800" bIns="38400" rtlCol="0" anchor="ctr"/>
          <a:lstStyle/>
          <a:p>
            <a:pPr algn="ctr"/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F27793AF-72A4-4E64-A90A-92CEA988BB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3491" y="436324"/>
            <a:ext cx="2356813" cy="960638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xmlns="" id="{16998FDB-2F75-418B-A438-230DF58E935B}"/>
              </a:ext>
            </a:extLst>
          </p:cNvPr>
          <p:cNvSpPr txBox="1">
            <a:spLocks/>
          </p:cNvSpPr>
          <p:nvPr/>
        </p:nvSpPr>
        <p:spPr>
          <a:xfrm>
            <a:off x="0" y="2645388"/>
            <a:ext cx="12190413" cy="2387600"/>
          </a:xfrm>
          <a:prstGeom prst="rect">
            <a:avLst/>
          </a:prstGeom>
        </p:spPr>
        <p:txBody>
          <a:bodyPr vert="horz" lIns="76800" tIns="38400" rIns="76800" bIns="3840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8100" b="1" dirty="0">
                <a:solidFill>
                  <a:schemeClr val="bg1"/>
                </a:solidFill>
                <a:latin typeface="Dosis"/>
              </a:rPr>
              <a:t>Dziękujemy </a:t>
            </a:r>
            <a:r>
              <a:rPr lang="pl-PL" sz="8100" b="1" dirty="0" smtClean="0">
                <a:solidFill>
                  <a:schemeClr val="bg1"/>
                </a:solidFill>
                <a:latin typeface="Dosis"/>
              </a:rPr>
              <a:t/>
            </a:r>
            <a:br>
              <a:rPr lang="pl-PL" sz="8100" b="1" dirty="0" smtClean="0">
                <a:solidFill>
                  <a:schemeClr val="bg1"/>
                </a:solidFill>
                <a:latin typeface="Dosis"/>
              </a:rPr>
            </a:br>
            <a:r>
              <a:rPr lang="pl-PL" sz="8100" b="1" dirty="0" smtClean="0">
                <a:solidFill>
                  <a:schemeClr val="bg1"/>
                </a:solidFill>
                <a:latin typeface="Dosis"/>
              </a:rPr>
              <a:t>za </a:t>
            </a:r>
            <a:r>
              <a:rPr lang="pl-PL" sz="8100" b="1" dirty="0">
                <a:solidFill>
                  <a:schemeClr val="bg1"/>
                </a:solidFill>
                <a:latin typeface="Dosis"/>
              </a:rPr>
              <a:t>uwagę!</a:t>
            </a:r>
          </a:p>
        </p:txBody>
      </p:sp>
    </p:spTree>
    <p:extLst>
      <p:ext uri="{BB962C8B-B14F-4D97-AF65-F5344CB8AC3E}">
        <p14:creationId xmlns:p14="http://schemas.microsoft.com/office/powerpoint/2010/main" xmlns="" val="105628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52ED567-06B3-4107-9773-BBB6BD7867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"/>
            <a:ext cx="12187237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984" tIns="54992" rIns="109984" bIns="54992"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1A901C3D-CFAE-460D-BD0E-7D22164D7D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10588833" y="0"/>
            <a:ext cx="1059782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837C0EA9-1437-4437-9D20-2BBDA1AA9F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7720596" y="3721395"/>
            <a:ext cx="4344994" cy="3136605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xmlns="" id="{BB934D2B-85E2-4375-94EE-B66C16BF79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180282" y="-8466"/>
            <a:ext cx="3006956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xmlns="" id="{9B445E02-D785-4565-B842-9567BBC095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2193" y="-8466"/>
            <a:ext cx="2588222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xmlns="" id="{2C153736-D102-4F57-9DE7-615AFC02B0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31170" y="3048001"/>
            <a:ext cx="3259244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xmlns="" id="{BA407A52-66F4-4CDE-A726-FF79F3EC34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333286" y="-8466"/>
            <a:ext cx="2853953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xmlns="" id="{D28FFB34-4FC3-46F5-B900-D3B774FD0B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897312" y="-8466"/>
            <a:ext cx="1289927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xmlns="" id="{205F7B13-ACB5-46BE-8070-0431266B18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937576" y="-8466"/>
            <a:ext cx="1249662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xmlns="" id="{D52A0D23-45DD-4DF4-ADE6-A81F409BB9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70316" y="3589868"/>
            <a:ext cx="1816922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xmlns="" id="{FE2C92B2-2AF5-47BC-A6E7-B7CE23FD1F4F}"/>
              </a:ext>
            </a:extLst>
          </p:cNvPr>
          <p:cNvSpPr/>
          <p:nvPr/>
        </p:nvSpPr>
        <p:spPr>
          <a:xfrm flipH="1">
            <a:off x="0" y="6297742"/>
            <a:ext cx="12192000" cy="558671"/>
          </a:xfrm>
          <a:prstGeom prst="rect">
            <a:avLst/>
          </a:prstGeom>
          <a:gradFill flip="none" rotWithShape="1">
            <a:gsLst>
              <a:gs pos="0">
                <a:srgbClr val="00377B"/>
              </a:gs>
              <a:gs pos="38000">
                <a:schemeClr val="accent1">
                  <a:tint val="44500"/>
                  <a:satMod val="160000"/>
                </a:schemeClr>
              </a:gs>
              <a:gs pos="100000">
                <a:schemeClr val="bg1">
                  <a:lumMod val="95000"/>
                  <a:lumOff val="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1" name="Obraz 20">
            <a:extLst>
              <a:ext uri="{FF2B5EF4-FFF2-40B4-BE49-F238E27FC236}">
                <a16:creationId xmlns:a16="http://schemas.microsoft.com/office/drawing/2014/main" xmlns="" id="{E424C468-A29D-4AEB-B1CB-42219590AF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153" y="6387658"/>
            <a:ext cx="929911" cy="395908"/>
          </a:xfrm>
          <a:prstGeom prst="rect">
            <a:avLst/>
          </a:prstGeom>
        </p:spPr>
      </p:pic>
      <p:sp>
        <p:nvSpPr>
          <p:cNvPr id="25" name="Symbol zastępczy zawartości 2">
            <a:extLst>
              <a:ext uri="{FF2B5EF4-FFF2-40B4-BE49-F238E27FC236}">
                <a16:creationId xmlns:a16="http://schemas.microsoft.com/office/drawing/2014/main" xmlns="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838800" y="1631853"/>
            <a:ext cx="8939638" cy="4409511"/>
          </a:xfrm>
          <a:prstGeom prst="rect">
            <a:avLst/>
          </a:prstGeom>
        </p:spPr>
        <p:txBody>
          <a:bodyPr vert="horz" lIns="108850" tIns="54425" rIns="108850" bIns="54425" rtlCol="0">
            <a:normAutofit fontScale="62500" lnSpcReduction="20000"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4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 + 5)  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4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(5 - 2)  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4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(5 * 2)  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4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(5 / 2) # dzielenie  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4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(5 // 2) # dzielenie całkowite  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4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(5 % 2) # reszta z dzielenia  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4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l-PL" sz="4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(5 ** 2) # potęgowanie </a:t>
            </a:r>
            <a:r>
              <a:rPr kumimoji="0" lang="pl-P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pl-P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ytuł 1">
            <a:extLst>
              <a:ext uri="{FF2B5EF4-FFF2-40B4-BE49-F238E27FC236}">
                <a16:creationId xmlns:a16="http://schemas.microsoft.com/office/drawing/2014/main" xmlns="" id="{C9E24EA6-7E05-4BA7-82E1-6812F31E30E3}"/>
              </a:ext>
            </a:extLst>
          </p:cNvPr>
          <p:cNvSpPr txBox="1">
            <a:spLocks/>
          </p:cNvSpPr>
          <p:nvPr/>
        </p:nvSpPr>
        <p:spPr>
          <a:xfrm>
            <a:off x="838200" y="308783"/>
            <a:ext cx="10515600" cy="13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Podstawowe obliczenia</a:t>
            </a:r>
            <a:endParaRPr lang="pl-PL" dirty="0"/>
          </a:p>
        </p:txBody>
      </p:sp>
      <p:sp>
        <p:nvSpPr>
          <p:cNvPr id="30" name="Prostokąt 29">
            <a:extLst>
              <a:ext uri="{FF2B5EF4-FFF2-40B4-BE49-F238E27FC236}">
                <a16:creationId xmlns:a16="http://schemas.microsoft.com/office/drawing/2014/main" xmlns="" id="{07751F7C-DC46-44D2-B87D-862432C9059C}"/>
              </a:ext>
            </a:extLst>
          </p:cNvPr>
          <p:cNvSpPr/>
          <p:nvPr/>
        </p:nvSpPr>
        <p:spPr>
          <a:xfrm>
            <a:off x="11395731" y="6374207"/>
            <a:ext cx="497252" cy="338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rgbClr val="00377B"/>
                </a:solidFill>
              </a:rPr>
              <a:t>002</a:t>
            </a:r>
          </a:p>
        </p:txBody>
      </p:sp>
    </p:spTree>
    <p:extLst>
      <p:ext uri="{BB962C8B-B14F-4D97-AF65-F5344CB8AC3E}">
        <p14:creationId xmlns:p14="http://schemas.microsoft.com/office/powerpoint/2010/main" xmlns="" val="15415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52ED567-06B3-4107-9773-BBB6BD7867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"/>
            <a:ext cx="12187237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984" tIns="54992" rIns="109984" bIns="54992"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1A901C3D-CFAE-460D-BD0E-7D22164D7D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10588833" y="0"/>
            <a:ext cx="1059782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837C0EA9-1437-4437-9D20-2BBDA1AA9F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7720596" y="3721395"/>
            <a:ext cx="4344994" cy="3136605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xmlns="" id="{BB934D2B-85E2-4375-94EE-B66C16BF79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180282" y="-8466"/>
            <a:ext cx="3006956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xmlns="" id="{9B445E02-D785-4565-B842-9567BBC095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2193" y="-8466"/>
            <a:ext cx="2588222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xmlns="" id="{2C153736-D102-4F57-9DE7-615AFC02B0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31170" y="3048001"/>
            <a:ext cx="3259244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xmlns="" id="{BA407A52-66F4-4CDE-A726-FF79F3EC34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333286" y="-8466"/>
            <a:ext cx="2853953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xmlns="" id="{D28FFB34-4FC3-46F5-B900-D3B774FD0B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897312" y="-8466"/>
            <a:ext cx="1289927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xmlns="" id="{205F7B13-ACB5-46BE-8070-0431266B18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937576" y="-8466"/>
            <a:ext cx="1249662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xmlns="" id="{D52A0D23-45DD-4DF4-ADE6-A81F409BB9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70316" y="3589868"/>
            <a:ext cx="1816922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xmlns="" id="{FE2C92B2-2AF5-47BC-A6E7-B7CE23FD1F4F}"/>
              </a:ext>
            </a:extLst>
          </p:cNvPr>
          <p:cNvSpPr/>
          <p:nvPr/>
        </p:nvSpPr>
        <p:spPr>
          <a:xfrm flipH="1">
            <a:off x="0" y="6297742"/>
            <a:ext cx="12192000" cy="558671"/>
          </a:xfrm>
          <a:prstGeom prst="rect">
            <a:avLst/>
          </a:prstGeom>
          <a:gradFill flip="none" rotWithShape="1">
            <a:gsLst>
              <a:gs pos="0">
                <a:srgbClr val="00377B"/>
              </a:gs>
              <a:gs pos="38000">
                <a:schemeClr val="accent1">
                  <a:tint val="44500"/>
                  <a:satMod val="160000"/>
                </a:schemeClr>
              </a:gs>
              <a:gs pos="100000">
                <a:schemeClr val="bg1">
                  <a:lumMod val="95000"/>
                  <a:lumOff val="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1" name="Obraz 20">
            <a:extLst>
              <a:ext uri="{FF2B5EF4-FFF2-40B4-BE49-F238E27FC236}">
                <a16:creationId xmlns:a16="http://schemas.microsoft.com/office/drawing/2014/main" xmlns="" id="{E424C468-A29D-4AEB-B1CB-42219590AF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153" y="6387658"/>
            <a:ext cx="929911" cy="395908"/>
          </a:xfrm>
          <a:prstGeom prst="rect">
            <a:avLst/>
          </a:prstGeom>
        </p:spPr>
      </p:pic>
      <p:sp>
        <p:nvSpPr>
          <p:cNvPr id="25" name="Symbol zastępczy zawartości 2">
            <a:extLst>
              <a:ext uri="{FF2B5EF4-FFF2-40B4-BE49-F238E27FC236}">
                <a16:creationId xmlns:a16="http://schemas.microsoft.com/office/drawing/2014/main" xmlns="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2523184" y="1908000"/>
            <a:ext cx="7190285" cy="683495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(18 + 2) / (4 – 2)</a:t>
            </a: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ytuł 1">
            <a:extLst>
              <a:ext uri="{FF2B5EF4-FFF2-40B4-BE49-F238E27FC236}">
                <a16:creationId xmlns:a16="http://schemas.microsoft.com/office/drawing/2014/main" xmlns="" id="{C9E24EA6-7E05-4BA7-82E1-6812F31E30E3}"/>
              </a:ext>
            </a:extLst>
          </p:cNvPr>
          <p:cNvSpPr txBox="1">
            <a:spLocks/>
          </p:cNvSpPr>
          <p:nvPr/>
        </p:nvSpPr>
        <p:spPr>
          <a:xfrm>
            <a:off x="838200" y="308783"/>
            <a:ext cx="10515600" cy="13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Przykład: zapisz obliczenia</a:t>
            </a:r>
            <a:endParaRPr lang="pl-PL" dirty="0"/>
          </a:p>
        </p:txBody>
      </p:sp>
      <p:sp>
        <p:nvSpPr>
          <p:cNvPr id="30" name="Prostokąt 29">
            <a:extLst>
              <a:ext uri="{FF2B5EF4-FFF2-40B4-BE49-F238E27FC236}">
                <a16:creationId xmlns:a16="http://schemas.microsoft.com/office/drawing/2014/main" xmlns="" id="{07751F7C-DC46-44D2-B87D-862432C9059C}"/>
              </a:ext>
            </a:extLst>
          </p:cNvPr>
          <p:cNvSpPr/>
          <p:nvPr/>
        </p:nvSpPr>
        <p:spPr>
          <a:xfrm>
            <a:off x="11395731" y="6374207"/>
            <a:ext cx="497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 smtClean="0">
                <a:solidFill>
                  <a:srgbClr val="00377B"/>
                </a:solidFill>
              </a:rPr>
              <a:t>003</a:t>
            </a:r>
            <a:endParaRPr lang="pl-PL" sz="1600" dirty="0">
              <a:solidFill>
                <a:srgbClr val="00377B"/>
              </a:solidFill>
            </a:endParaRPr>
          </a:p>
        </p:txBody>
      </p:sp>
      <p:pic>
        <p:nvPicPr>
          <p:cNvPr id="23" name="Obraz 22">
            <a:extLst>
              <a:ext uri="{FF2B5EF4-FFF2-40B4-BE49-F238E27FC236}">
                <a16:creationId xmlns:a16="http://schemas.microsoft.com/office/drawing/2014/main" xmlns="" id="{548FE7DB-5B8F-42EA-B379-183A2C8ACB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128" y="1630800"/>
            <a:ext cx="1912486" cy="2695951"/>
          </a:xfrm>
          <a:prstGeom prst="rect">
            <a:avLst/>
          </a:prstGeom>
        </p:spPr>
      </p:pic>
      <p:sp>
        <p:nvSpPr>
          <p:cNvPr id="29" name="pole tekstowe 28">
            <a:extLst>
              <a:ext uri="{FF2B5EF4-FFF2-40B4-BE49-F238E27FC236}">
                <a16:creationId xmlns:a16="http://schemas.microsoft.com/office/drawing/2014/main" xmlns="" id="{2FEEF327-5FF3-40E8-909D-2CC8A3DBDE10}"/>
              </a:ext>
            </a:extLst>
          </p:cNvPr>
          <p:cNvSpPr txBox="1"/>
          <p:nvPr/>
        </p:nvSpPr>
        <p:spPr>
          <a:xfrm>
            <a:off x="838799" y="4922099"/>
            <a:ext cx="6493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Pamiętaj o kolejności </a:t>
            </a:r>
            <a:r>
              <a:rPr lang="pl-PL" sz="2400" dirty="0" smtClean="0"/>
              <a:t>wykonywania działań</a:t>
            </a:r>
            <a:r>
              <a:rPr lang="pl-PL" sz="2400" dirty="0"/>
              <a:t>!</a:t>
            </a:r>
          </a:p>
        </p:txBody>
      </p:sp>
      <p:sp>
        <p:nvSpPr>
          <p:cNvPr id="31" name="Symbol zastępczy zawartości 2">
            <a:extLst>
              <a:ext uri="{FF2B5EF4-FFF2-40B4-BE49-F238E27FC236}">
                <a16:creationId xmlns:a16="http://schemas.microsoft.com/office/drawing/2014/main" xmlns="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2628000" y="2736000"/>
            <a:ext cx="7190285" cy="796169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** (3 ** 2)</a:t>
            </a: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Symbol zastępczy zawartości 2">
            <a:extLst>
              <a:ext uri="{FF2B5EF4-FFF2-40B4-BE49-F238E27FC236}">
                <a16:creationId xmlns:a16="http://schemas.microsoft.com/office/drawing/2014/main" xmlns="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2628000" y="3600000"/>
            <a:ext cx="7190285" cy="727995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40 / (10 / 2)</a:t>
            </a:r>
            <a:endParaRPr kumimoji="0" lang="pl-PL" sz="2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156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52ED567-06B3-4107-9773-BBB6BD7867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"/>
            <a:ext cx="12187237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984" tIns="54992" rIns="109984" bIns="54992"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1A901C3D-CFAE-460D-BD0E-7D22164D7D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10588833" y="0"/>
            <a:ext cx="1059782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837C0EA9-1437-4437-9D20-2BBDA1AA9F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7720596" y="3721395"/>
            <a:ext cx="4344994" cy="3136605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xmlns="" id="{BB934D2B-85E2-4375-94EE-B66C16BF79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180282" y="-8466"/>
            <a:ext cx="3006956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xmlns="" id="{9B445E02-D785-4565-B842-9567BBC095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2193" y="-8466"/>
            <a:ext cx="2588222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xmlns="" id="{2C153736-D102-4F57-9DE7-615AFC02B0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31170" y="3048001"/>
            <a:ext cx="3259244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xmlns="" id="{BA407A52-66F4-4CDE-A726-FF79F3EC34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333286" y="-8466"/>
            <a:ext cx="2853953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xmlns="" id="{D28FFB34-4FC3-46F5-B900-D3B774FD0B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897312" y="-8466"/>
            <a:ext cx="1289927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xmlns="" id="{205F7B13-ACB5-46BE-8070-0431266B18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937576" y="-8466"/>
            <a:ext cx="1249662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xmlns="" id="{D52A0D23-45DD-4DF4-ADE6-A81F409BB9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70316" y="3589868"/>
            <a:ext cx="1816922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xmlns="" id="{FE2C92B2-2AF5-47BC-A6E7-B7CE23FD1F4F}"/>
              </a:ext>
            </a:extLst>
          </p:cNvPr>
          <p:cNvSpPr/>
          <p:nvPr/>
        </p:nvSpPr>
        <p:spPr>
          <a:xfrm flipH="1">
            <a:off x="0" y="6297742"/>
            <a:ext cx="12192000" cy="558671"/>
          </a:xfrm>
          <a:prstGeom prst="rect">
            <a:avLst/>
          </a:prstGeom>
          <a:gradFill flip="none" rotWithShape="1">
            <a:gsLst>
              <a:gs pos="0">
                <a:srgbClr val="00377B"/>
              </a:gs>
              <a:gs pos="38000">
                <a:schemeClr val="accent1">
                  <a:tint val="44500"/>
                  <a:satMod val="160000"/>
                </a:schemeClr>
              </a:gs>
              <a:gs pos="100000">
                <a:schemeClr val="bg1">
                  <a:lumMod val="95000"/>
                  <a:lumOff val="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1" name="Obraz 20">
            <a:extLst>
              <a:ext uri="{FF2B5EF4-FFF2-40B4-BE49-F238E27FC236}">
                <a16:creationId xmlns:a16="http://schemas.microsoft.com/office/drawing/2014/main" xmlns="" id="{E424C468-A29D-4AEB-B1CB-42219590AF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153" y="6387658"/>
            <a:ext cx="929911" cy="395908"/>
          </a:xfrm>
          <a:prstGeom prst="rect">
            <a:avLst/>
          </a:prstGeom>
        </p:spPr>
      </p:pic>
      <p:sp>
        <p:nvSpPr>
          <p:cNvPr id="25" name="Symbol zastępczy zawartości 2">
            <a:extLst>
              <a:ext uri="{FF2B5EF4-FFF2-40B4-BE49-F238E27FC236}">
                <a16:creationId xmlns:a16="http://schemas.microsoft.com/office/drawing/2014/main" xmlns="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838800" y="1631853"/>
            <a:ext cx="8939638" cy="4409511"/>
          </a:xfrm>
          <a:prstGeom prst="rect">
            <a:avLst/>
          </a:prstGeom>
        </p:spPr>
        <p:txBody>
          <a:bodyPr vert="horz" lIns="108850" tIns="54425" rIns="108850" bIns="54425" rtlCol="0">
            <a:normAutofit fontScale="32500" lnSpcReduction="20000"/>
          </a:bodyPr>
          <a:lstStyle/>
          <a:p>
            <a:pPr>
              <a:lnSpc>
                <a:spcPct val="17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7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3</a:t>
            </a:r>
          </a:p>
          <a:p>
            <a:pPr>
              <a:lnSpc>
                <a:spcPct val="17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7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= 5</a:t>
            </a:r>
          </a:p>
          <a:p>
            <a:pPr>
              <a:lnSpc>
                <a:spcPct val="17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77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7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&gt; y:</a:t>
            </a:r>
          </a:p>
          <a:p>
            <a:pPr>
              <a:lnSpc>
                <a:spcPct val="17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7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77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l-PL" sz="7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pPr>
              <a:lnSpc>
                <a:spcPct val="17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77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l-PL" sz="7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lnSpc>
                <a:spcPct val="17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7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77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l-PL" sz="77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(y) </a:t>
            </a:r>
            <a:endParaRPr lang="pl-PL" sz="77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kumimoji="0" lang="pl-P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pl-P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ytuł 1">
            <a:extLst>
              <a:ext uri="{FF2B5EF4-FFF2-40B4-BE49-F238E27FC236}">
                <a16:creationId xmlns:a16="http://schemas.microsoft.com/office/drawing/2014/main" xmlns="" id="{C9E24EA6-7E05-4BA7-82E1-6812F31E30E3}"/>
              </a:ext>
            </a:extLst>
          </p:cNvPr>
          <p:cNvSpPr txBox="1">
            <a:spLocks/>
          </p:cNvSpPr>
          <p:nvPr/>
        </p:nvSpPr>
        <p:spPr>
          <a:xfrm>
            <a:off x="838200" y="308783"/>
            <a:ext cx="10515600" cy="13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Instrukcja warunkowa</a:t>
            </a:r>
            <a:endParaRPr lang="pl-PL" dirty="0"/>
          </a:p>
        </p:txBody>
      </p:sp>
      <p:sp>
        <p:nvSpPr>
          <p:cNvPr id="30" name="Prostokąt 29">
            <a:extLst>
              <a:ext uri="{FF2B5EF4-FFF2-40B4-BE49-F238E27FC236}">
                <a16:creationId xmlns:a16="http://schemas.microsoft.com/office/drawing/2014/main" xmlns="" id="{07751F7C-DC46-44D2-B87D-862432C9059C}"/>
              </a:ext>
            </a:extLst>
          </p:cNvPr>
          <p:cNvSpPr/>
          <p:nvPr/>
        </p:nvSpPr>
        <p:spPr>
          <a:xfrm>
            <a:off x="11395731" y="6374207"/>
            <a:ext cx="497252" cy="338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 smtClean="0">
                <a:solidFill>
                  <a:srgbClr val="00377B"/>
                </a:solidFill>
              </a:rPr>
              <a:t>004</a:t>
            </a:r>
            <a:endParaRPr lang="pl-PL" sz="1600" dirty="0">
              <a:solidFill>
                <a:srgbClr val="0037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15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52ED567-06B3-4107-9773-BBB6BD7867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"/>
            <a:ext cx="12187237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984" tIns="54992" rIns="109984" bIns="54992"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1A901C3D-CFAE-460D-BD0E-7D22164D7D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10588833" y="0"/>
            <a:ext cx="1059782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837C0EA9-1437-4437-9D20-2BBDA1AA9F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7720596" y="3721395"/>
            <a:ext cx="4344994" cy="3136605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xmlns="" id="{BB934D2B-85E2-4375-94EE-B66C16BF79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180282" y="-8466"/>
            <a:ext cx="3006956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xmlns="" id="{9B445E02-D785-4565-B842-9567BBC095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2193" y="-8466"/>
            <a:ext cx="2588222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xmlns="" id="{2C153736-D102-4F57-9DE7-615AFC02B0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31170" y="3048001"/>
            <a:ext cx="3259244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xmlns="" id="{BA407A52-66F4-4CDE-A726-FF79F3EC34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333286" y="-8466"/>
            <a:ext cx="2853953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xmlns="" id="{D28FFB34-4FC3-46F5-B900-D3B774FD0B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897312" y="-8466"/>
            <a:ext cx="1289927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xmlns="" id="{205F7B13-ACB5-46BE-8070-0431266B18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937576" y="-8466"/>
            <a:ext cx="1249662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xmlns="" id="{D52A0D23-45DD-4DF4-ADE6-A81F409BB9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70316" y="3589868"/>
            <a:ext cx="1816922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xmlns="" id="{FE2C92B2-2AF5-47BC-A6E7-B7CE23FD1F4F}"/>
              </a:ext>
            </a:extLst>
          </p:cNvPr>
          <p:cNvSpPr/>
          <p:nvPr/>
        </p:nvSpPr>
        <p:spPr>
          <a:xfrm flipH="1">
            <a:off x="0" y="6297742"/>
            <a:ext cx="12192000" cy="558671"/>
          </a:xfrm>
          <a:prstGeom prst="rect">
            <a:avLst/>
          </a:prstGeom>
          <a:gradFill flip="none" rotWithShape="1">
            <a:gsLst>
              <a:gs pos="0">
                <a:srgbClr val="00377B"/>
              </a:gs>
              <a:gs pos="38000">
                <a:schemeClr val="accent1">
                  <a:tint val="44500"/>
                  <a:satMod val="160000"/>
                </a:schemeClr>
              </a:gs>
              <a:gs pos="100000">
                <a:schemeClr val="bg1">
                  <a:lumMod val="95000"/>
                  <a:lumOff val="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1" name="Obraz 20">
            <a:extLst>
              <a:ext uri="{FF2B5EF4-FFF2-40B4-BE49-F238E27FC236}">
                <a16:creationId xmlns:a16="http://schemas.microsoft.com/office/drawing/2014/main" xmlns="" id="{E424C468-A29D-4AEB-B1CB-42219590AF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153" y="6387658"/>
            <a:ext cx="929911" cy="395908"/>
          </a:xfrm>
          <a:prstGeom prst="rect">
            <a:avLst/>
          </a:prstGeom>
        </p:spPr>
      </p:pic>
      <p:sp>
        <p:nvSpPr>
          <p:cNvPr id="25" name="Symbol zastępczy zawartości 2">
            <a:extLst>
              <a:ext uri="{FF2B5EF4-FFF2-40B4-BE49-F238E27FC236}">
                <a16:creationId xmlns:a16="http://schemas.microsoft.com/office/drawing/2014/main" xmlns="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838800" y="1631853"/>
            <a:ext cx="8939638" cy="4409511"/>
          </a:xfrm>
          <a:prstGeom prst="rect">
            <a:avLst/>
          </a:prstGeom>
        </p:spPr>
        <p:txBody>
          <a:bodyPr vert="horz" lIns="108850" tIns="54425" rIns="108850" bIns="54425" rtlCol="0">
            <a:no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3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% 2 == 0: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("liczba parzysta")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("liczba nieparzysta")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pl-PL" sz="25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ytuł 1">
            <a:extLst>
              <a:ext uri="{FF2B5EF4-FFF2-40B4-BE49-F238E27FC236}">
                <a16:creationId xmlns:a16="http://schemas.microsoft.com/office/drawing/2014/main" xmlns="" id="{C9E24EA6-7E05-4BA7-82E1-6812F31E30E3}"/>
              </a:ext>
            </a:extLst>
          </p:cNvPr>
          <p:cNvSpPr txBox="1">
            <a:spLocks/>
          </p:cNvSpPr>
          <p:nvPr/>
        </p:nvSpPr>
        <p:spPr>
          <a:xfrm>
            <a:off x="838200" y="308783"/>
            <a:ext cx="10515600" cy="13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Przykład: czy liczba jest parzysta?</a:t>
            </a:r>
            <a:endParaRPr lang="pl-PL" dirty="0"/>
          </a:p>
        </p:txBody>
      </p:sp>
      <p:sp>
        <p:nvSpPr>
          <p:cNvPr id="30" name="Prostokąt 29">
            <a:extLst>
              <a:ext uri="{FF2B5EF4-FFF2-40B4-BE49-F238E27FC236}">
                <a16:creationId xmlns:a16="http://schemas.microsoft.com/office/drawing/2014/main" xmlns="" id="{07751F7C-DC46-44D2-B87D-862432C9059C}"/>
              </a:ext>
            </a:extLst>
          </p:cNvPr>
          <p:cNvSpPr/>
          <p:nvPr/>
        </p:nvSpPr>
        <p:spPr>
          <a:xfrm>
            <a:off x="11395731" y="6374207"/>
            <a:ext cx="497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 smtClean="0">
                <a:solidFill>
                  <a:srgbClr val="00377B"/>
                </a:solidFill>
              </a:rPr>
              <a:t>005</a:t>
            </a:r>
            <a:endParaRPr lang="pl-PL" sz="1600" dirty="0">
              <a:solidFill>
                <a:srgbClr val="0037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15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52ED567-06B3-4107-9773-BBB6BD7867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"/>
            <a:ext cx="12187237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984" tIns="54992" rIns="109984" bIns="54992"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1A901C3D-CFAE-460D-BD0E-7D22164D7D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10588833" y="0"/>
            <a:ext cx="1059782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837C0EA9-1437-4437-9D20-2BBDA1AA9F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7720596" y="3721395"/>
            <a:ext cx="4344994" cy="3136605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xmlns="" id="{BB934D2B-85E2-4375-94EE-B66C16BF79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180282" y="-8466"/>
            <a:ext cx="3006956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xmlns="" id="{9B445E02-D785-4565-B842-9567BBC095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2193" y="-8466"/>
            <a:ext cx="2588222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xmlns="" id="{2C153736-D102-4F57-9DE7-615AFC02B0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31170" y="3048001"/>
            <a:ext cx="3259244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xmlns="" id="{BA407A52-66F4-4CDE-A726-FF79F3EC34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333286" y="-8466"/>
            <a:ext cx="2853953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xmlns="" id="{D28FFB34-4FC3-46F5-B900-D3B774FD0B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897312" y="-8466"/>
            <a:ext cx="1289927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xmlns="" id="{205F7B13-ACB5-46BE-8070-0431266B18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937576" y="-8466"/>
            <a:ext cx="1249662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xmlns="" id="{D52A0D23-45DD-4DF4-ADE6-A81F409BB9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70316" y="3589868"/>
            <a:ext cx="1816922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xmlns="" id="{FE2C92B2-2AF5-47BC-A6E7-B7CE23FD1F4F}"/>
              </a:ext>
            </a:extLst>
          </p:cNvPr>
          <p:cNvSpPr/>
          <p:nvPr/>
        </p:nvSpPr>
        <p:spPr>
          <a:xfrm flipH="1">
            <a:off x="0" y="6297742"/>
            <a:ext cx="12192000" cy="558671"/>
          </a:xfrm>
          <a:prstGeom prst="rect">
            <a:avLst/>
          </a:prstGeom>
          <a:gradFill flip="none" rotWithShape="1">
            <a:gsLst>
              <a:gs pos="0">
                <a:srgbClr val="00377B"/>
              </a:gs>
              <a:gs pos="38000">
                <a:schemeClr val="accent1">
                  <a:tint val="44500"/>
                  <a:satMod val="160000"/>
                </a:schemeClr>
              </a:gs>
              <a:gs pos="100000">
                <a:schemeClr val="bg1">
                  <a:lumMod val="95000"/>
                  <a:lumOff val="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1" name="Obraz 20">
            <a:extLst>
              <a:ext uri="{FF2B5EF4-FFF2-40B4-BE49-F238E27FC236}">
                <a16:creationId xmlns:a16="http://schemas.microsoft.com/office/drawing/2014/main" xmlns="" id="{E424C468-A29D-4AEB-B1CB-42219590AF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153" y="6387658"/>
            <a:ext cx="929911" cy="395908"/>
          </a:xfrm>
          <a:prstGeom prst="rect">
            <a:avLst/>
          </a:prstGeom>
        </p:spPr>
      </p:pic>
      <p:sp>
        <p:nvSpPr>
          <p:cNvPr id="25" name="Symbol zastępczy zawartości 2">
            <a:extLst>
              <a:ext uri="{FF2B5EF4-FFF2-40B4-BE49-F238E27FC236}">
                <a16:creationId xmlns:a16="http://schemas.microsoft.com/office/drawing/2014/main" xmlns="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838800" y="1631853"/>
            <a:ext cx="8939638" cy="4409511"/>
          </a:xfrm>
          <a:prstGeom prst="rect">
            <a:avLst/>
          </a:prstGeom>
        </p:spPr>
        <p:txBody>
          <a:bodyPr vert="horz" lIns="108850" tIns="54425" rIns="108850" bIns="54425" rtlCol="0">
            <a:no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3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% 2 != 0: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("liczba nieparzysta")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("liczba parzysta")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pl-PL" sz="25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ytuł 1">
            <a:extLst>
              <a:ext uri="{FF2B5EF4-FFF2-40B4-BE49-F238E27FC236}">
                <a16:creationId xmlns:a16="http://schemas.microsoft.com/office/drawing/2014/main" xmlns="" id="{C9E24EA6-7E05-4BA7-82E1-6812F31E30E3}"/>
              </a:ext>
            </a:extLst>
          </p:cNvPr>
          <p:cNvSpPr txBox="1">
            <a:spLocks/>
          </p:cNvSpPr>
          <p:nvPr/>
        </p:nvSpPr>
        <p:spPr>
          <a:xfrm>
            <a:off x="838200" y="308783"/>
            <a:ext cx="10515600" cy="13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Przykład: czy liczba jest nieparzysta?</a:t>
            </a:r>
            <a:endParaRPr lang="pl-PL" dirty="0"/>
          </a:p>
        </p:txBody>
      </p:sp>
      <p:sp>
        <p:nvSpPr>
          <p:cNvPr id="30" name="Prostokąt 29">
            <a:extLst>
              <a:ext uri="{FF2B5EF4-FFF2-40B4-BE49-F238E27FC236}">
                <a16:creationId xmlns:a16="http://schemas.microsoft.com/office/drawing/2014/main" xmlns="" id="{07751F7C-DC46-44D2-B87D-862432C9059C}"/>
              </a:ext>
            </a:extLst>
          </p:cNvPr>
          <p:cNvSpPr/>
          <p:nvPr/>
        </p:nvSpPr>
        <p:spPr>
          <a:xfrm>
            <a:off x="11395731" y="6374207"/>
            <a:ext cx="497252" cy="338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 smtClean="0">
                <a:solidFill>
                  <a:srgbClr val="00377B"/>
                </a:solidFill>
              </a:rPr>
              <a:t>006</a:t>
            </a:r>
            <a:endParaRPr lang="pl-PL" sz="1600" dirty="0">
              <a:solidFill>
                <a:srgbClr val="0037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15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52ED567-06B3-4107-9773-BBB6BD7867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"/>
            <a:ext cx="12187237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984" tIns="54992" rIns="109984" bIns="54992"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1A901C3D-CFAE-460D-BD0E-7D22164D7D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10588833" y="0"/>
            <a:ext cx="1059782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837C0EA9-1437-4437-9D20-2BBDA1AA9F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7720596" y="3721395"/>
            <a:ext cx="4344994" cy="3136605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xmlns="" id="{BB934D2B-85E2-4375-94EE-B66C16BF79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180282" y="-8466"/>
            <a:ext cx="3006956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xmlns="" id="{9B445E02-D785-4565-B842-9567BBC095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2193" y="-8466"/>
            <a:ext cx="2588222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xmlns="" id="{2C153736-D102-4F57-9DE7-615AFC02B0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31170" y="3048001"/>
            <a:ext cx="3259244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xmlns="" id="{BA407A52-66F4-4CDE-A726-FF79F3EC34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333286" y="-8466"/>
            <a:ext cx="2853953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xmlns="" id="{D28FFB34-4FC3-46F5-B900-D3B774FD0B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897312" y="-8466"/>
            <a:ext cx="1289927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xmlns="" id="{205F7B13-ACB5-46BE-8070-0431266B18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937576" y="-8466"/>
            <a:ext cx="1249662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xmlns="" id="{D52A0D23-45DD-4DF4-ADE6-A81F409BB9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70316" y="3589868"/>
            <a:ext cx="1816922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xmlns="" id="{FE2C92B2-2AF5-47BC-A6E7-B7CE23FD1F4F}"/>
              </a:ext>
            </a:extLst>
          </p:cNvPr>
          <p:cNvSpPr/>
          <p:nvPr/>
        </p:nvSpPr>
        <p:spPr>
          <a:xfrm flipH="1">
            <a:off x="0" y="6297742"/>
            <a:ext cx="12192000" cy="558671"/>
          </a:xfrm>
          <a:prstGeom prst="rect">
            <a:avLst/>
          </a:prstGeom>
          <a:gradFill flip="none" rotWithShape="1">
            <a:gsLst>
              <a:gs pos="0">
                <a:srgbClr val="00377B"/>
              </a:gs>
              <a:gs pos="38000">
                <a:schemeClr val="accent1">
                  <a:tint val="44500"/>
                  <a:satMod val="160000"/>
                </a:schemeClr>
              </a:gs>
              <a:gs pos="100000">
                <a:schemeClr val="bg1">
                  <a:lumMod val="95000"/>
                  <a:lumOff val="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1" name="Obraz 20">
            <a:extLst>
              <a:ext uri="{FF2B5EF4-FFF2-40B4-BE49-F238E27FC236}">
                <a16:creationId xmlns:a16="http://schemas.microsoft.com/office/drawing/2014/main" xmlns="" id="{E424C468-A29D-4AEB-B1CB-42219590AF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153" y="6387658"/>
            <a:ext cx="929911" cy="395908"/>
          </a:xfrm>
          <a:prstGeom prst="rect">
            <a:avLst/>
          </a:prstGeom>
        </p:spPr>
      </p:pic>
      <p:sp>
        <p:nvSpPr>
          <p:cNvPr id="25" name="Symbol zastępczy zawartości 2">
            <a:extLst>
              <a:ext uri="{FF2B5EF4-FFF2-40B4-BE49-F238E27FC236}">
                <a16:creationId xmlns:a16="http://schemas.microsoft.com/office/drawing/2014/main" xmlns="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838800" y="1631853"/>
            <a:ext cx="8939638" cy="4409511"/>
          </a:xfrm>
          <a:prstGeom prst="rect">
            <a:avLst/>
          </a:prstGeom>
        </p:spPr>
        <p:txBody>
          <a:bodyPr vert="horz" lIns="108850" tIns="54425" rIns="108850" bIns="54425" rtlCol="0">
            <a:no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(10):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(i)</a:t>
            </a:r>
          </a:p>
          <a:p>
            <a:endParaRPr lang="pl-PL" sz="25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(1, 5):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(i)</a:t>
            </a:r>
          </a:p>
          <a:p>
            <a:endParaRPr lang="pl-PL" sz="25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(1, 20, 3):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pl-PL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pl-PL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pl-PL" sz="25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ytuł 1">
            <a:extLst>
              <a:ext uri="{FF2B5EF4-FFF2-40B4-BE49-F238E27FC236}">
                <a16:creationId xmlns:a16="http://schemas.microsoft.com/office/drawing/2014/main" xmlns="" id="{C9E24EA6-7E05-4BA7-82E1-6812F31E30E3}"/>
              </a:ext>
            </a:extLst>
          </p:cNvPr>
          <p:cNvSpPr txBox="1">
            <a:spLocks/>
          </p:cNvSpPr>
          <p:nvPr/>
        </p:nvSpPr>
        <p:spPr>
          <a:xfrm>
            <a:off x="838200" y="308783"/>
            <a:ext cx="10515600" cy="13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>
                <a:latin typeface="+mn-lt"/>
              </a:rPr>
              <a:t>Pętla – </a:t>
            </a:r>
            <a:r>
              <a:rPr lang="pl-PL" dirty="0" smtClean="0"/>
              <a:t>określona liczba wykonań</a:t>
            </a:r>
            <a:endParaRPr lang="pl-PL" dirty="0"/>
          </a:p>
        </p:txBody>
      </p:sp>
      <p:sp>
        <p:nvSpPr>
          <p:cNvPr id="30" name="Prostokąt 29">
            <a:extLst>
              <a:ext uri="{FF2B5EF4-FFF2-40B4-BE49-F238E27FC236}">
                <a16:creationId xmlns:a16="http://schemas.microsoft.com/office/drawing/2014/main" xmlns="" id="{07751F7C-DC46-44D2-B87D-862432C9059C}"/>
              </a:ext>
            </a:extLst>
          </p:cNvPr>
          <p:cNvSpPr/>
          <p:nvPr/>
        </p:nvSpPr>
        <p:spPr>
          <a:xfrm>
            <a:off x="11395731" y="6374207"/>
            <a:ext cx="497252" cy="338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 smtClean="0">
                <a:solidFill>
                  <a:srgbClr val="00377B"/>
                </a:solidFill>
              </a:rPr>
              <a:t>007</a:t>
            </a:r>
            <a:endParaRPr lang="pl-PL" sz="1600" dirty="0">
              <a:solidFill>
                <a:srgbClr val="0037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15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52ED567-06B3-4107-9773-BBB6BD7867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"/>
            <a:ext cx="12187237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984" tIns="54992" rIns="109984" bIns="54992"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1A901C3D-CFAE-460D-BD0E-7D22164D7D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10588833" y="0"/>
            <a:ext cx="1059782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837C0EA9-1437-4437-9D20-2BBDA1AA9F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7720596" y="3721395"/>
            <a:ext cx="4344994" cy="3136605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xmlns="" id="{BB934D2B-85E2-4375-94EE-B66C16BF79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180282" y="-8466"/>
            <a:ext cx="3006956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xmlns="" id="{9B445E02-D785-4565-B842-9567BBC095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2193" y="-8466"/>
            <a:ext cx="2588222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xmlns="" id="{2C153736-D102-4F57-9DE7-615AFC02B0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31170" y="3048001"/>
            <a:ext cx="3259244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xmlns="" id="{BA407A52-66F4-4CDE-A726-FF79F3EC34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333286" y="-8466"/>
            <a:ext cx="2853953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xmlns="" id="{D28FFB34-4FC3-46F5-B900-D3B774FD0B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897312" y="-8466"/>
            <a:ext cx="1289927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xmlns="" id="{205F7B13-ACB5-46BE-8070-0431266B18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937576" y="-8466"/>
            <a:ext cx="1249662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xmlns="" id="{D52A0D23-45DD-4DF4-ADE6-A81F409BB9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70316" y="3589868"/>
            <a:ext cx="1816922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xmlns="" id="{FE2C92B2-2AF5-47BC-A6E7-B7CE23FD1F4F}"/>
              </a:ext>
            </a:extLst>
          </p:cNvPr>
          <p:cNvSpPr/>
          <p:nvPr/>
        </p:nvSpPr>
        <p:spPr>
          <a:xfrm flipH="1">
            <a:off x="0" y="6297742"/>
            <a:ext cx="12192000" cy="558671"/>
          </a:xfrm>
          <a:prstGeom prst="rect">
            <a:avLst/>
          </a:prstGeom>
          <a:gradFill flip="none" rotWithShape="1">
            <a:gsLst>
              <a:gs pos="0">
                <a:srgbClr val="00377B"/>
              </a:gs>
              <a:gs pos="38000">
                <a:schemeClr val="accent1">
                  <a:tint val="44500"/>
                  <a:satMod val="160000"/>
                </a:schemeClr>
              </a:gs>
              <a:gs pos="100000">
                <a:schemeClr val="bg1">
                  <a:lumMod val="95000"/>
                  <a:lumOff val="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1" name="Obraz 20">
            <a:extLst>
              <a:ext uri="{FF2B5EF4-FFF2-40B4-BE49-F238E27FC236}">
                <a16:creationId xmlns:a16="http://schemas.microsoft.com/office/drawing/2014/main" xmlns="" id="{E424C468-A29D-4AEB-B1CB-42219590AF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153" y="6387658"/>
            <a:ext cx="929911" cy="395908"/>
          </a:xfrm>
          <a:prstGeom prst="rect">
            <a:avLst/>
          </a:prstGeom>
        </p:spPr>
      </p:pic>
      <p:sp>
        <p:nvSpPr>
          <p:cNvPr id="25" name="Symbol zastępczy zawartości 2">
            <a:extLst>
              <a:ext uri="{FF2B5EF4-FFF2-40B4-BE49-F238E27FC236}">
                <a16:creationId xmlns:a16="http://schemas.microsoft.com/office/drawing/2014/main" xmlns="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838800" y="1631853"/>
            <a:ext cx="8939638" cy="4409511"/>
          </a:xfrm>
          <a:prstGeom prst="rect">
            <a:avLst/>
          </a:prstGeom>
        </p:spPr>
        <p:txBody>
          <a:bodyPr vert="horz" lIns="108850" tIns="54425" rIns="108850" bIns="54425" rtlCol="0">
            <a:no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(10):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 * i)</a:t>
            </a:r>
          </a:p>
          <a:p>
            <a:endParaRPr lang="pl-PL" sz="25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(2, 6):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 ** 2)</a:t>
            </a:r>
          </a:p>
          <a:p>
            <a:endParaRPr lang="pl-PL" sz="25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(10, 1, -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pl-PL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pl-PL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pl-PL" sz="25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ytuł 1">
            <a:extLst>
              <a:ext uri="{FF2B5EF4-FFF2-40B4-BE49-F238E27FC236}">
                <a16:creationId xmlns:a16="http://schemas.microsoft.com/office/drawing/2014/main" xmlns="" id="{C9E24EA6-7E05-4BA7-82E1-6812F31E30E3}"/>
              </a:ext>
            </a:extLst>
          </p:cNvPr>
          <p:cNvSpPr txBox="1">
            <a:spLocks/>
          </p:cNvSpPr>
          <p:nvPr/>
        </p:nvSpPr>
        <p:spPr>
          <a:xfrm>
            <a:off x="838199" y="308783"/>
            <a:ext cx="11352213" cy="13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>
                <a:latin typeface="+mn-lt"/>
              </a:rPr>
              <a:t>Przykład: </a:t>
            </a:r>
            <a:r>
              <a:rPr lang="pl-PL" dirty="0" smtClean="0"/>
              <a:t>jaka liczba zostanie wypisana ostatnia?</a:t>
            </a:r>
            <a:endParaRPr lang="pl-PL" dirty="0"/>
          </a:p>
        </p:txBody>
      </p:sp>
      <p:sp>
        <p:nvSpPr>
          <p:cNvPr id="30" name="Prostokąt 29">
            <a:extLst>
              <a:ext uri="{FF2B5EF4-FFF2-40B4-BE49-F238E27FC236}">
                <a16:creationId xmlns:a16="http://schemas.microsoft.com/office/drawing/2014/main" xmlns="" id="{07751F7C-DC46-44D2-B87D-862432C9059C}"/>
              </a:ext>
            </a:extLst>
          </p:cNvPr>
          <p:cNvSpPr/>
          <p:nvPr/>
        </p:nvSpPr>
        <p:spPr>
          <a:xfrm>
            <a:off x="11395731" y="6374207"/>
            <a:ext cx="497252" cy="338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 smtClean="0">
                <a:solidFill>
                  <a:srgbClr val="00377B"/>
                </a:solidFill>
              </a:rPr>
              <a:t>008</a:t>
            </a:r>
            <a:endParaRPr lang="pl-PL" sz="1600" dirty="0">
              <a:solidFill>
                <a:srgbClr val="0037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15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52ED567-06B3-4107-9773-BBB6BD7867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"/>
            <a:ext cx="12187237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984" tIns="54992" rIns="109984" bIns="54992"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1A901C3D-CFAE-460D-BD0E-7D22164D7D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10588833" y="0"/>
            <a:ext cx="1059782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837C0EA9-1437-4437-9D20-2BBDA1AA9F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7720596" y="3721395"/>
            <a:ext cx="4344994" cy="3136605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xmlns="" id="{BB934D2B-85E2-4375-94EE-B66C16BF79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180282" y="-8466"/>
            <a:ext cx="3006956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xmlns="" id="{9B445E02-D785-4565-B842-9567BBC095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02193" y="-8466"/>
            <a:ext cx="2588222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xmlns="" id="{2C153736-D102-4F57-9DE7-615AFC02B0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31170" y="3048001"/>
            <a:ext cx="3259244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xmlns="" id="{BA407A52-66F4-4CDE-A726-FF79F3EC34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333286" y="-8466"/>
            <a:ext cx="2853953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xmlns="" id="{D28FFB34-4FC3-46F5-B900-D3B774FD0B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897312" y="-8466"/>
            <a:ext cx="1289927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xmlns="" id="{205F7B13-ACB5-46BE-8070-0431266B18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937576" y="-8466"/>
            <a:ext cx="1249662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xmlns="" id="{D52A0D23-45DD-4DF4-ADE6-A81F409BB9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70316" y="3589868"/>
            <a:ext cx="1816922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xmlns="" id="{FE2C92B2-2AF5-47BC-A6E7-B7CE23FD1F4F}"/>
              </a:ext>
            </a:extLst>
          </p:cNvPr>
          <p:cNvSpPr/>
          <p:nvPr/>
        </p:nvSpPr>
        <p:spPr>
          <a:xfrm flipH="1">
            <a:off x="0" y="6297742"/>
            <a:ext cx="12192000" cy="558671"/>
          </a:xfrm>
          <a:prstGeom prst="rect">
            <a:avLst/>
          </a:prstGeom>
          <a:gradFill flip="none" rotWithShape="1">
            <a:gsLst>
              <a:gs pos="0">
                <a:srgbClr val="00377B"/>
              </a:gs>
              <a:gs pos="38000">
                <a:schemeClr val="accent1">
                  <a:tint val="44500"/>
                  <a:satMod val="160000"/>
                </a:schemeClr>
              </a:gs>
              <a:gs pos="100000">
                <a:schemeClr val="bg1">
                  <a:lumMod val="95000"/>
                  <a:lumOff val="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1" name="Obraz 20">
            <a:extLst>
              <a:ext uri="{FF2B5EF4-FFF2-40B4-BE49-F238E27FC236}">
                <a16:creationId xmlns:a16="http://schemas.microsoft.com/office/drawing/2014/main" xmlns="" id="{E424C468-A29D-4AEB-B1CB-42219590AF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153" y="6387658"/>
            <a:ext cx="929911" cy="395908"/>
          </a:xfrm>
          <a:prstGeom prst="rect">
            <a:avLst/>
          </a:prstGeom>
        </p:spPr>
      </p:pic>
      <p:sp>
        <p:nvSpPr>
          <p:cNvPr id="25" name="Symbol zastępczy zawartości 2">
            <a:extLst>
              <a:ext uri="{FF2B5EF4-FFF2-40B4-BE49-F238E27FC236}">
                <a16:creationId xmlns:a16="http://schemas.microsoft.com/office/drawing/2014/main" xmlns="" id="{9D2A7C37-12D8-4B42-85A7-4CD4A4019A1E}"/>
              </a:ext>
            </a:extLst>
          </p:cNvPr>
          <p:cNvSpPr txBox="1">
            <a:spLocks/>
          </p:cNvSpPr>
          <p:nvPr/>
        </p:nvSpPr>
        <p:spPr>
          <a:xfrm>
            <a:off x="838800" y="1631853"/>
            <a:ext cx="8939638" cy="4409511"/>
          </a:xfrm>
          <a:prstGeom prst="rect">
            <a:avLst/>
          </a:prstGeom>
        </p:spPr>
        <p:txBody>
          <a:bodyPr vert="horz" lIns="108850" tIns="54425" rIns="108850" bIns="54425" rtlCol="0">
            <a:noAutofit/>
          </a:bodyPr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10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&gt; 0: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x = </a:t>
            </a:r>
            <a:r>
              <a:rPr lang="pl-PL" sz="2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pl-PL" sz="2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- 1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pl-PL" sz="25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pl-PL" sz="2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pl-PL" sz="25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ytuł 1">
            <a:extLst>
              <a:ext uri="{FF2B5EF4-FFF2-40B4-BE49-F238E27FC236}">
                <a16:creationId xmlns:a16="http://schemas.microsoft.com/office/drawing/2014/main" xmlns="" id="{C9E24EA6-7E05-4BA7-82E1-6812F31E30E3}"/>
              </a:ext>
            </a:extLst>
          </p:cNvPr>
          <p:cNvSpPr txBox="1">
            <a:spLocks/>
          </p:cNvSpPr>
          <p:nvPr/>
        </p:nvSpPr>
        <p:spPr>
          <a:xfrm>
            <a:off x="838200" y="308783"/>
            <a:ext cx="10515600" cy="13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Pętla warunkowa</a:t>
            </a:r>
            <a:endParaRPr lang="pl-PL" dirty="0"/>
          </a:p>
        </p:txBody>
      </p:sp>
      <p:sp>
        <p:nvSpPr>
          <p:cNvPr id="30" name="Prostokąt 29">
            <a:extLst>
              <a:ext uri="{FF2B5EF4-FFF2-40B4-BE49-F238E27FC236}">
                <a16:creationId xmlns:a16="http://schemas.microsoft.com/office/drawing/2014/main" xmlns="" id="{07751F7C-DC46-44D2-B87D-862432C9059C}"/>
              </a:ext>
            </a:extLst>
          </p:cNvPr>
          <p:cNvSpPr/>
          <p:nvPr/>
        </p:nvSpPr>
        <p:spPr>
          <a:xfrm>
            <a:off x="11395731" y="6374207"/>
            <a:ext cx="497252" cy="338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 smtClean="0">
                <a:solidFill>
                  <a:srgbClr val="00377B"/>
                </a:solidFill>
              </a:rPr>
              <a:t>009</a:t>
            </a:r>
            <a:endParaRPr lang="pl-PL" sz="1600" dirty="0">
              <a:solidFill>
                <a:srgbClr val="0037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15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dd5b788-eddc-4d95-85b8-e97324dcf4fe">
      <Terms xmlns="http://schemas.microsoft.com/office/infopath/2007/PartnerControls"/>
    </lcf76f155ced4ddcb4097134ff3c332f>
    <TaxCatchAll xmlns="5db14a78-13ac-4f8a-93ae-612485f1be5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6F90E2D11174D4C9367E5C535DDA402" ma:contentTypeVersion="16" ma:contentTypeDescription="Utwórz nowy dokument." ma:contentTypeScope="" ma:versionID="e17e0ccc7ac24465a2dc63b97c07fbb3">
  <xsd:schema xmlns:xsd="http://www.w3.org/2001/XMLSchema" xmlns:xs="http://www.w3.org/2001/XMLSchema" xmlns:p="http://schemas.microsoft.com/office/2006/metadata/properties" xmlns:ns2="6dd5b788-eddc-4d95-85b8-e97324dcf4fe" xmlns:ns3="5db14a78-13ac-4f8a-93ae-612485f1be51" targetNamespace="http://schemas.microsoft.com/office/2006/metadata/properties" ma:root="true" ma:fieldsID="4a0617f3097b7e0d3936956800c2a3d1" ns2:_="" ns3:_="">
    <xsd:import namespace="6dd5b788-eddc-4d95-85b8-e97324dcf4fe"/>
    <xsd:import namespace="5db14a78-13ac-4f8a-93ae-612485f1be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d5b788-eddc-4d95-85b8-e97324dcf4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Tagi obrazów" ma:readOnly="false" ma:fieldId="{5cf76f15-5ced-4ddc-b409-7134ff3c332f}" ma:taxonomyMulti="true" ma:sspId="e2a51849-038f-4c3e-903c-bd279c6157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b14a78-13ac-4f8a-93ae-612485f1be5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30d702ad-616e-4078-9651-3fe18c3d4adf}" ma:internalName="TaxCatchAll" ma:showField="CatchAllData" ma:web="5db14a78-13ac-4f8a-93ae-612485f1be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8DCDEF69-965E-4484-8D07-CF5BA716B068}"/>
</file>

<file path=customXml/itemProps3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319</Words>
  <Application>Microsoft Office PowerPoint</Application>
  <PresentationFormat>Niestandardowy</PresentationFormat>
  <Paragraphs>98</Paragraphs>
  <Slides>12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HTML  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HTML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2020-05-14T14:58:45Z</dcterms:created>
  <dcterms:modified xsi:type="dcterms:W3CDTF">2020-07-09T10:17:58Z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0x01010056F90E2D11174D4C9367E5C535DDA402</vt:lpwstr>
  </property>
</Properties>
</file>