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notesMasterIdLst>
    <p:notesMasterId r:id="rId16"/>
  </p:notesMasterIdLst>
  <p:sldIdLst>
    <p:sldId id="268" r:id="rId2"/>
    <p:sldId id="270" r:id="rId3"/>
    <p:sldId id="271" r:id="rId4"/>
    <p:sldId id="272" r:id="rId5"/>
    <p:sldId id="280" r:id="rId6"/>
    <p:sldId id="273" r:id="rId7"/>
    <p:sldId id="279" r:id="rId8"/>
    <p:sldId id="274" r:id="rId9"/>
    <p:sldId id="276" r:id="rId10"/>
    <p:sldId id="277" r:id="rId11"/>
    <p:sldId id="278" r:id="rId12"/>
    <p:sldId id="281" r:id="rId13"/>
    <p:sldId id="275" r:id="rId14"/>
    <p:sldId id="269" r:id="rId15"/>
  </p:sldIdLst>
  <p:sldSz cx="12190413" cy="6859588"/>
  <p:notesSz cx="6858000" cy="9144000"/>
  <p:defaultTextStyle>
    <a:defPPr>
      <a:defRPr lang="en-US"/>
    </a:defPPr>
    <a:lvl1pPr marL="0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9920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9840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9760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9681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9601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9521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9441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99361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B535"/>
    <a:srgbClr val="69984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398" y="-14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56AFB-F9EB-4096-ACF1-6D2809DA55F4}" type="datetimeFigureOut">
              <a:rPr lang="pl-PL" smtClean="0"/>
              <a:pPr/>
              <a:t>05.08.2020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F7E8C-FC2B-4057-B503-16481B6B4DE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9920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99840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49760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99681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49601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99521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49441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99361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88126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8049" y="274702"/>
            <a:ext cx="2742843" cy="585288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521" y="274702"/>
            <a:ext cx="8025355" cy="585288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2959" y="4407921"/>
            <a:ext cx="10361851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2959" y="2907387"/>
            <a:ext cx="10361851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2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50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75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0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25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55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097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40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521" y="1600571"/>
            <a:ext cx="5384099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6793" y="1600571"/>
            <a:ext cx="5384099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6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2561" y="1535469"/>
            <a:ext cx="5388332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2561" y="2175379"/>
            <a:ext cx="5388332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4010562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521" y="1435433"/>
            <a:ext cx="4010562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406" y="612917"/>
            <a:ext cx="7314248" cy="4115753"/>
          </a:xfrm>
        </p:spPr>
        <p:txBody>
          <a:bodyPr/>
          <a:lstStyle>
            <a:lvl1pPr marL="0" indent="0">
              <a:buNone/>
              <a:defRPr sz="3800"/>
            </a:lvl1pPr>
            <a:lvl2pPr marL="544251" indent="0">
              <a:buNone/>
              <a:defRPr sz="3300"/>
            </a:lvl2pPr>
            <a:lvl3pPr marL="1088502" indent="0">
              <a:buNone/>
              <a:defRPr sz="2900"/>
            </a:lvl3pPr>
            <a:lvl4pPr marL="1632753" indent="0">
              <a:buNone/>
              <a:defRPr sz="2400"/>
            </a:lvl4pPr>
            <a:lvl5pPr marL="2177004" indent="0">
              <a:buNone/>
              <a:defRPr sz="2400"/>
            </a:lvl5pPr>
            <a:lvl6pPr marL="2721254" indent="0">
              <a:buNone/>
              <a:defRPr sz="2400"/>
            </a:lvl6pPr>
            <a:lvl7pPr marL="3265505" indent="0">
              <a:buNone/>
              <a:defRPr sz="2400"/>
            </a:lvl7pPr>
            <a:lvl8pPr marL="3809756" indent="0">
              <a:buNone/>
              <a:defRPr sz="2400"/>
            </a:lvl8pPr>
            <a:lvl9pPr marL="4354007" indent="0">
              <a:buNone/>
              <a:defRPr sz="24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ctrTitle"/>
          </p:nvPr>
        </p:nvSpPr>
        <p:spPr>
          <a:xfrm>
            <a:off x="1023392" y="2561161"/>
            <a:ext cx="11167021" cy="334757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pl-PL" sz="1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150" name="Google Shape;150;p19"/>
          <p:cNvSpPr txBox="1">
            <a:spLocks noGrp="1"/>
          </p:cNvSpPr>
          <p:nvPr>
            <p:ph type="sldNum" sz="quarter" idx="12"/>
          </p:nvPr>
        </p:nvSpPr>
        <p:spPr>
          <a:xfrm>
            <a:off x="11295140" y="6219062"/>
            <a:ext cx="731505" cy="5249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1</a:t>
            </a:fld>
            <a:endParaRPr lang="en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CBA4D3B0-0877-4707-97D3-063076EA4C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597" r="31840" b="18187"/>
          <a:stretch/>
        </p:blipFill>
        <p:spPr>
          <a:xfrm>
            <a:off x="7285224" y="950853"/>
            <a:ext cx="3033091" cy="3999551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04A47C1B-7E53-4B5A-B24C-842A4B919A53}"/>
              </a:ext>
            </a:extLst>
          </p:cNvPr>
          <p:cNvSpPr/>
          <p:nvPr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F27793AF-72A4-4E64-A90A-92CEA988BB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3491" y="436425"/>
            <a:ext cx="2356813" cy="960860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xmlns="" id="{16998FDB-2F75-418B-A438-230DF58E935B}"/>
              </a:ext>
            </a:extLst>
          </p:cNvPr>
          <p:cNvSpPr txBox="1">
            <a:spLocks/>
          </p:cNvSpPr>
          <p:nvPr/>
        </p:nvSpPr>
        <p:spPr>
          <a:xfrm>
            <a:off x="0" y="2206800"/>
            <a:ext cx="12190413" cy="23881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8000" b="1" dirty="0" smtClean="0">
                <a:solidFill>
                  <a:schemeClr val="bg1"/>
                </a:solidFill>
                <a:latin typeface="Dosis"/>
              </a:rPr>
              <a:t>Sposoby przedstawiania algorytmów</a:t>
            </a:r>
            <a:endParaRPr lang="pl-PL" sz="8000" b="1" dirty="0">
              <a:solidFill>
                <a:schemeClr val="bg1"/>
              </a:solidFill>
              <a:latin typeface="Dosis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xmlns="" id="{3FA43F83-EB0D-4036-8BDD-8602EC083E8F}"/>
              </a:ext>
            </a:extLst>
          </p:cNvPr>
          <p:cNvSpPr/>
          <p:nvPr/>
        </p:nvSpPr>
        <p:spPr>
          <a:xfrm>
            <a:off x="223520" y="6237010"/>
            <a:ext cx="70948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800" dirty="0" smtClean="0">
                <a:solidFill>
                  <a:schemeClr val="bg1"/>
                </a:solidFill>
                <a:latin typeface="Dosis"/>
              </a:rPr>
              <a:t>Anna Wysocka</a:t>
            </a:r>
            <a:endParaRPr lang="pl-PL" sz="1800" dirty="0">
              <a:latin typeface="Dosi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87237" cy="68595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0588833" y="0"/>
            <a:ext cx="1059782" cy="6859588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720596" y="3722256"/>
            <a:ext cx="4344994" cy="3137331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xmlns="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80282" y="-8468"/>
            <a:ext cx="3006956" cy="686805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xmlns="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2193" y="-8468"/>
            <a:ext cx="2588222" cy="686805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31170" y="3048707"/>
            <a:ext cx="3259244" cy="3810882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xmlns="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33285" y="-8468"/>
            <a:ext cx="2853953" cy="686805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xmlns="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7311" y="-8468"/>
            <a:ext cx="1289927" cy="686805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xmlns="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37576" y="-8468"/>
            <a:ext cx="1249662" cy="686805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70316" y="3590699"/>
            <a:ext cx="1816922" cy="326889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FE2C92B2-2AF5-47BC-A6E7-B7CE23FD1F4F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xmlns="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2231"/>
            <a:ext cx="8939638" cy="4630546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marL="408188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r>
              <a:rPr lang="pl-PL" sz="3000" dirty="0" smtClean="0"/>
              <a:t>Do bloku operacyjnego wpisuje się operacje. </a:t>
            </a:r>
          </a:p>
          <a:p>
            <a:pPr marL="408188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r>
              <a:rPr lang="pl-PL" sz="3000" dirty="0" smtClean="0"/>
              <a:t> </a:t>
            </a:r>
          </a:p>
          <a:p>
            <a:pPr marL="408188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endParaRPr lang="pl-PL" sz="3000" dirty="0" smtClean="0"/>
          </a:p>
          <a:p>
            <a:pPr marL="408188" indent="-408188" defTabSz="1088502">
              <a:buFont typeface="Arial" pitchFamily="34" charset="0"/>
              <a:buChar char="•"/>
              <a:defRPr/>
            </a:pPr>
            <a:endParaRPr lang="pl-PL" sz="1000" dirty="0" smtClean="0"/>
          </a:p>
          <a:p>
            <a:pPr marL="408188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r>
              <a:rPr lang="pl-PL" sz="3000" dirty="0" smtClean="0"/>
              <a:t>W bloku warunkowym umieszcza się warunek. </a:t>
            </a:r>
          </a:p>
          <a:p>
            <a:pPr marL="408188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endParaRPr lang="pl-PL" sz="3000" dirty="0" smtClean="0"/>
          </a:p>
          <a:p>
            <a:pPr marL="408188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endParaRPr lang="pl-PL" sz="3000" dirty="0" smtClean="0"/>
          </a:p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endParaRPr lang="pl-PL" sz="3000" dirty="0" smtClean="0"/>
          </a:p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endParaRPr kumimoji="0" lang="pl-PL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Schemat blokowy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010</a:t>
            </a:r>
            <a:endParaRPr lang="pl-PL" sz="1600" dirty="0">
              <a:solidFill>
                <a:srgbClr val="00377B"/>
              </a:solidFill>
            </a:endParaRPr>
          </a:p>
        </p:txBody>
      </p:sp>
      <p:sp>
        <p:nvSpPr>
          <p:cNvPr id="32" name="Schemat blokowy: proces 3"/>
          <p:cNvSpPr/>
          <p:nvPr/>
        </p:nvSpPr>
        <p:spPr>
          <a:xfrm>
            <a:off x="3318261" y="2640396"/>
            <a:ext cx="2961769" cy="663522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i="1" dirty="0" smtClean="0"/>
              <a:t>S</a:t>
            </a:r>
            <a:r>
              <a:rPr lang="pl-PL" dirty="0" smtClean="0"/>
              <a:t> = </a:t>
            </a:r>
            <a:r>
              <a:rPr lang="pl-PL" i="1" dirty="0" smtClean="0"/>
              <a:t>a</a:t>
            </a:r>
            <a:r>
              <a:rPr lang="pl-PL" dirty="0" smtClean="0"/>
              <a:t> + </a:t>
            </a:r>
            <a:r>
              <a:rPr lang="pl-PL" i="1" dirty="0" smtClean="0"/>
              <a:t>b</a:t>
            </a:r>
            <a:endParaRPr lang="pl-PL" i="1" dirty="0"/>
          </a:p>
        </p:txBody>
      </p:sp>
      <p:grpSp>
        <p:nvGrpSpPr>
          <p:cNvPr id="47" name="Grupa 46"/>
          <p:cNvGrpSpPr/>
          <p:nvPr/>
        </p:nvGrpSpPr>
        <p:grpSpPr>
          <a:xfrm>
            <a:off x="4004735" y="4753987"/>
            <a:ext cx="1772891" cy="1150970"/>
            <a:chOff x="3372482" y="4113135"/>
            <a:chExt cx="2351435" cy="185990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1" name="Schemat blokowy: decyzja 3"/>
            <p:cNvSpPr/>
            <p:nvPr/>
          </p:nvSpPr>
          <p:spPr>
            <a:xfrm>
              <a:off x="3372482" y="4113135"/>
              <a:ext cx="1991608" cy="1512167"/>
            </a:xfrm>
            <a:prstGeom prst="flowChartDecision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000" i="1" dirty="0" smtClean="0"/>
                <a:t>a</a:t>
              </a:r>
              <a:r>
                <a:rPr lang="pl-PL" sz="2000" dirty="0" smtClean="0"/>
                <a:t> &lt; </a:t>
              </a:r>
              <a:r>
                <a:rPr lang="pl-PL" sz="2000" i="1" dirty="0" smtClean="0"/>
                <a:t>b</a:t>
              </a:r>
              <a:endParaRPr lang="pl-PL" sz="2000" i="1" dirty="0"/>
            </a:p>
          </p:txBody>
        </p:sp>
        <p:sp>
          <p:nvSpPr>
            <p:cNvPr id="45" name="TextBox 7"/>
            <p:cNvSpPr txBox="1"/>
            <p:nvPr/>
          </p:nvSpPr>
          <p:spPr>
            <a:xfrm>
              <a:off x="5230256" y="4162622"/>
              <a:ext cx="49366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Tak</a:t>
              </a:r>
              <a:endParaRPr lang="pl-PL" dirty="0"/>
            </a:p>
          </p:txBody>
        </p:sp>
        <p:sp>
          <p:nvSpPr>
            <p:cNvPr id="46" name="TextBox 15"/>
            <p:cNvSpPr txBox="1"/>
            <p:nvPr/>
          </p:nvSpPr>
          <p:spPr>
            <a:xfrm>
              <a:off x="4443628" y="5603707"/>
              <a:ext cx="50206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Nie</a:t>
              </a:r>
              <a:endParaRPr lang="pl-PL" dirty="0"/>
            </a:p>
          </p:txBody>
        </p:sp>
      </p:grpSp>
      <p:cxnSp>
        <p:nvCxnSpPr>
          <p:cNvPr id="48" name="Łącznik prosty ze strzałką 14"/>
          <p:cNvCxnSpPr/>
          <p:nvPr/>
        </p:nvCxnSpPr>
        <p:spPr>
          <a:xfrm flipH="1">
            <a:off x="4762931" y="3310776"/>
            <a:ext cx="9636" cy="43204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ze strzałką 14"/>
          <p:cNvCxnSpPr/>
          <p:nvPr/>
        </p:nvCxnSpPr>
        <p:spPr>
          <a:xfrm flipH="1">
            <a:off x="4797437" y="2197970"/>
            <a:ext cx="9636" cy="43204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14"/>
          <p:cNvCxnSpPr/>
          <p:nvPr/>
        </p:nvCxnSpPr>
        <p:spPr>
          <a:xfrm flipH="1">
            <a:off x="4754305" y="4328694"/>
            <a:ext cx="9636" cy="43204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14"/>
          <p:cNvCxnSpPr/>
          <p:nvPr/>
        </p:nvCxnSpPr>
        <p:spPr>
          <a:xfrm flipH="1">
            <a:off x="4745678" y="5674893"/>
            <a:ext cx="9636" cy="43204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47"/>
          <p:cNvCxnSpPr/>
          <p:nvPr/>
        </p:nvCxnSpPr>
        <p:spPr>
          <a:xfrm flipV="1">
            <a:off x="5483386" y="5210813"/>
            <a:ext cx="432000" cy="9796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ymbol zastępczy zawartości 2">
            <a:extLst>
              <a:ext uri="{FF2B5EF4-FFF2-40B4-BE49-F238E27FC236}">
                <a16:creationId xmlns:a16="http://schemas.microsoft.com/office/drawing/2014/main" xmlns="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0799"/>
            <a:ext cx="8939638" cy="1172785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indent="-408188" defTabSz="1088502">
              <a:lnSpc>
                <a:spcPct val="120000"/>
              </a:lnSpc>
              <a:spcBef>
                <a:spcPts val="720"/>
              </a:spcBef>
              <a:defRPr/>
            </a:pPr>
            <a:r>
              <a:rPr lang="pl-PL" sz="2800" dirty="0" smtClean="0"/>
              <a:t>Algorytm opisujący zadanie: czytaj wiersz tak długo, </a:t>
            </a:r>
            <a:br>
              <a:rPr lang="pl-PL" sz="2800" dirty="0" smtClean="0"/>
            </a:br>
            <a:r>
              <a:rPr lang="pl-PL" sz="2800" dirty="0" smtClean="0"/>
              <a:t>aż nauczysz się go na pamięć.</a:t>
            </a:r>
          </a:p>
          <a:p>
            <a:pPr marL="408188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endParaRPr lang="pl-PL" sz="3000" dirty="0" smtClean="0"/>
          </a:p>
          <a:p>
            <a:pPr marL="408188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endParaRPr lang="pl-PL" sz="3000" dirty="0" smtClean="0"/>
          </a:p>
          <a:p>
            <a:pPr marL="408188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endParaRPr lang="pl-PL" sz="3000" dirty="0" smtClean="0"/>
          </a:p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endParaRPr lang="pl-PL" sz="3000" dirty="0" smtClean="0"/>
          </a:p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endParaRPr kumimoji="0" lang="pl-PL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Rectangle 6"/>
          <p:cNvSpPr/>
          <p:nvPr/>
        </p:nvSpPr>
        <p:spPr>
          <a:xfrm>
            <a:off x="439947" y="3053749"/>
            <a:ext cx="9144000" cy="3261415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pl-PL" kern="0" dirty="0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0588833" y="0"/>
            <a:ext cx="1059782" cy="6859588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720596" y="3722256"/>
            <a:ext cx="4344994" cy="3137331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xmlns="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80282" y="-8468"/>
            <a:ext cx="3006956" cy="686805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xmlns="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2193" y="-8468"/>
            <a:ext cx="2588222" cy="686805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31170" y="3048707"/>
            <a:ext cx="3259244" cy="3810882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xmlns="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33285" y="-8468"/>
            <a:ext cx="2853953" cy="686805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xmlns="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7311" y="-8468"/>
            <a:ext cx="1289927" cy="686805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xmlns="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37576" y="-8468"/>
            <a:ext cx="1249662" cy="686805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70316" y="3590699"/>
            <a:ext cx="1816922" cy="326889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FE2C92B2-2AF5-47BC-A6E7-B7CE23FD1F4F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xmlns="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2231"/>
            <a:ext cx="8939638" cy="4630546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endParaRPr lang="pl-PL" sz="3000" dirty="0" smtClean="0"/>
          </a:p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endParaRPr kumimoji="0" lang="pl-PL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Schemat blokowy – przykład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011</a:t>
            </a:r>
            <a:endParaRPr lang="pl-PL" sz="1600" dirty="0">
              <a:solidFill>
                <a:srgbClr val="00377B"/>
              </a:solidFill>
            </a:endParaRPr>
          </a:p>
        </p:txBody>
      </p:sp>
      <p:grpSp>
        <p:nvGrpSpPr>
          <p:cNvPr id="77" name="Grupa 76"/>
          <p:cNvGrpSpPr/>
          <p:nvPr/>
        </p:nvGrpSpPr>
        <p:grpSpPr>
          <a:xfrm>
            <a:off x="920468" y="3013885"/>
            <a:ext cx="8445741" cy="2952328"/>
            <a:chOff x="395535" y="2996952"/>
            <a:chExt cx="8445741" cy="2952328"/>
          </a:xfrm>
        </p:grpSpPr>
        <p:sp>
          <p:nvSpPr>
            <p:cNvPr id="78" name="Elipsa 4"/>
            <p:cNvSpPr/>
            <p:nvPr/>
          </p:nvSpPr>
          <p:spPr>
            <a:xfrm>
              <a:off x="755576" y="2996952"/>
              <a:ext cx="1485301" cy="57606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400" dirty="0" smtClean="0"/>
                <a:t>START</a:t>
              </a:r>
              <a:endParaRPr lang="pl-PL" sz="2400" dirty="0"/>
            </a:p>
          </p:txBody>
        </p:sp>
        <p:sp>
          <p:nvSpPr>
            <p:cNvPr id="79" name="Elipsa 5"/>
            <p:cNvSpPr/>
            <p:nvPr/>
          </p:nvSpPr>
          <p:spPr>
            <a:xfrm>
              <a:off x="6753043" y="5373216"/>
              <a:ext cx="1368154" cy="57606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400" dirty="0" smtClean="0"/>
                <a:t>STOP</a:t>
              </a:r>
              <a:endParaRPr lang="pl-PL" sz="2400" dirty="0"/>
            </a:p>
          </p:txBody>
        </p:sp>
        <p:sp>
          <p:nvSpPr>
            <p:cNvPr id="80" name="Schemat blokowy: proces 6"/>
            <p:cNvSpPr/>
            <p:nvPr/>
          </p:nvSpPr>
          <p:spPr>
            <a:xfrm>
              <a:off x="395535" y="3977989"/>
              <a:ext cx="2232249" cy="792088"/>
            </a:xfrm>
            <a:prstGeom prst="flowChartProcess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 smtClean="0"/>
                <a:t>PRZECZYTAJ WIERSZ </a:t>
              </a:r>
            </a:p>
            <a:p>
              <a:pPr algn="ctr"/>
              <a:r>
                <a:rPr lang="pl-PL" sz="1600" dirty="0" smtClean="0"/>
                <a:t>DWA RAZY.</a:t>
              </a:r>
              <a:endParaRPr lang="pl-PL" sz="1600" dirty="0"/>
            </a:p>
          </p:txBody>
        </p:sp>
        <p:sp>
          <p:nvSpPr>
            <p:cNvPr id="81" name="Schemat blokowy: decyzja 7"/>
            <p:cNvSpPr/>
            <p:nvPr/>
          </p:nvSpPr>
          <p:spPr>
            <a:xfrm>
              <a:off x="3247931" y="3376081"/>
              <a:ext cx="2088232" cy="2016224"/>
            </a:xfrm>
            <a:prstGeom prst="flowChartDecision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 smtClean="0"/>
                <a:t>CZY UMIESZ  WIERSZ NA PAMIĘĆ?</a:t>
              </a:r>
              <a:endParaRPr lang="pl-PL" sz="1600" dirty="0"/>
            </a:p>
          </p:txBody>
        </p:sp>
        <p:sp>
          <p:nvSpPr>
            <p:cNvPr id="82" name="Schemat blokowy: dane 8"/>
            <p:cNvSpPr/>
            <p:nvPr/>
          </p:nvSpPr>
          <p:spPr>
            <a:xfrm>
              <a:off x="6032964" y="4005064"/>
              <a:ext cx="2808312" cy="936104"/>
            </a:xfrm>
            <a:prstGeom prst="flowChartInputOutpu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 smtClean="0"/>
                <a:t>GRATULACJE! UMIESZ WIERSZ </a:t>
              </a:r>
              <a:r>
                <a:rPr lang="pl-PL" sz="1600" smtClean="0"/>
                <a:t>NA PAMIĘĆ.</a:t>
              </a:r>
              <a:endParaRPr lang="pl-PL" sz="1600" dirty="0"/>
            </a:p>
          </p:txBody>
        </p:sp>
        <p:cxnSp>
          <p:nvCxnSpPr>
            <p:cNvPr id="83" name="Łącznik prosty ze strzałką 10"/>
            <p:cNvCxnSpPr/>
            <p:nvPr/>
          </p:nvCxnSpPr>
          <p:spPr>
            <a:xfrm>
              <a:off x="1458404" y="3584640"/>
              <a:ext cx="0" cy="39600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Łącznik prosty ze strzałką 13"/>
            <p:cNvCxnSpPr/>
            <p:nvPr/>
          </p:nvCxnSpPr>
          <p:spPr>
            <a:xfrm>
              <a:off x="4299548" y="5388457"/>
              <a:ext cx="0" cy="36004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Łącznik prosty ze strzałką 14"/>
            <p:cNvCxnSpPr/>
            <p:nvPr/>
          </p:nvCxnSpPr>
          <p:spPr>
            <a:xfrm flipH="1">
              <a:off x="7437120" y="4941169"/>
              <a:ext cx="9636" cy="432048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Łącznik prosty 27"/>
            <p:cNvCxnSpPr/>
            <p:nvPr/>
          </p:nvCxnSpPr>
          <p:spPr>
            <a:xfrm flipH="1">
              <a:off x="1455337" y="5733257"/>
              <a:ext cx="2844000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y ze strzałką 30"/>
            <p:cNvCxnSpPr/>
            <p:nvPr/>
          </p:nvCxnSpPr>
          <p:spPr>
            <a:xfrm flipV="1">
              <a:off x="1475656" y="4770077"/>
              <a:ext cx="0" cy="96318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y ze strzałką 47"/>
            <p:cNvCxnSpPr/>
            <p:nvPr/>
          </p:nvCxnSpPr>
          <p:spPr>
            <a:xfrm flipV="1">
              <a:off x="5326002" y="4385425"/>
              <a:ext cx="1044000" cy="9796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pole tekstowe 17"/>
            <p:cNvSpPr txBox="1"/>
            <p:nvPr/>
          </p:nvSpPr>
          <p:spPr>
            <a:xfrm flipH="1">
              <a:off x="4397788" y="5223233"/>
              <a:ext cx="6480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/>
                <a:t>NIE</a:t>
              </a:r>
              <a:endParaRPr lang="pl-PL" sz="2400" dirty="0"/>
            </a:p>
          </p:txBody>
        </p:sp>
        <p:sp>
          <p:nvSpPr>
            <p:cNvPr id="90" name="pole tekstowe 18"/>
            <p:cNvSpPr txBox="1"/>
            <p:nvPr/>
          </p:nvSpPr>
          <p:spPr>
            <a:xfrm flipH="1">
              <a:off x="5386183" y="4005040"/>
              <a:ext cx="792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/>
                <a:t>TAK</a:t>
              </a:r>
              <a:endParaRPr lang="pl-PL" sz="2400" dirty="0"/>
            </a:p>
          </p:txBody>
        </p:sp>
        <p:cxnSp>
          <p:nvCxnSpPr>
            <p:cNvPr id="91" name="Łącznik prosty ze strzałką 47"/>
            <p:cNvCxnSpPr/>
            <p:nvPr/>
          </p:nvCxnSpPr>
          <p:spPr>
            <a:xfrm>
              <a:off x="2622704" y="4379055"/>
              <a:ext cx="644475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87237" cy="68595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0588833" y="0"/>
            <a:ext cx="1059782" cy="6859588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720596" y="3722256"/>
            <a:ext cx="4344994" cy="3137331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xmlns="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80282" y="-8468"/>
            <a:ext cx="3006956" cy="686805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xmlns="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2193" y="-8468"/>
            <a:ext cx="2588222" cy="686805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31170" y="3048707"/>
            <a:ext cx="3259244" cy="3810882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xmlns="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33285" y="-8468"/>
            <a:ext cx="2853953" cy="686805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xmlns="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7311" y="-8468"/>
            <a:ext cx="1289927" cy="686805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xmlns="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37576" y="-8468"/>
            <a:ext cx="1249662" cy="686805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70316" y="3590699"/>
            <a:ext cx="1816922" cy="326889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FE2C92B2-2AF5-47BC-A6E7-B7CE23FD1F4F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xmlns="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2231"/>
            <a:ext cx="8939638" cy="4630546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r>
              <a:rPr lang="pl-PL" sz="3000" dirty="0" smtClean="0"/>
              <a:t>Algorytm wyrażony w wybranym języku programowania, np. </a:t>
            </a:r>
            <a:r>
              <a:rPr lang="pl-PL" sz="3000" dirty="0" err="1" smtClean="0"/>
              <a:t>Python</a:t>
            </a:r>
            <a:r>
              <a:rPr lang="pl-PL" sz="3000" dirty="0" smtClean="0"/>
              <a:t>, C++, PHP, nazywa się programem.</a:t>
            </a:r>
          </a:p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r>
              <a:rPr lang="pl-PL" sz="3000" dirty="0" smtClean="0"/>
              <a:t>Program jest zbudowany z ciągu instrukcji określonego języka programowania, zrozumiałych </a:t>
            </a:r>
            <a:br>
              <a:rPr lang="pl-PL" sz="3000" dirty="0" smtClean="0"/>
            </a:br>
            <a:r>
              <a:rPr lang="pl-PL" sz="3000" dirty="0" smtClean="0"/>
              <a:t>dla komputera lub innej maszyny.</a:t>
            </a:r>
            <a:endParaRPr kumimoji="0" lang="pl-PL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Program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012</a:t>
            </a:r>
            <a:endParaRPr lang="pl-PL" sz="1600" dirty="0">
              <a:solidFill>
                <a:srgbClr val="0037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87237" cy="68595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r>
              <a:rPr lang="pl-PL" dirty="0" smtClean="0"/>
              <a:t> 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0588833" y="0"/>
            <a:ext cx="1059782" cy="6859588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720596" y="3722256"/>
            <a:ext cx="4344994" cy="3137331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xmlns="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80282" y="-8468"/>
            <a:ext cx="3006956" cy="686805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xmlns="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2193" y="-8468"/>
            <a:ext cx="2588222" cy="686805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31170" y="3048707"/>
            <a:ext cx="3259244" cy="3810882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xmlns="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33285" y="-8468"/>
            <a:ext cx="2853953" cy="686805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xmlns="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7311" y="-8468"/>
            <a:ext cx="1289927" cy="686805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xmlns="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37576" y="-8468"/>
            <a:ext cx="1249662" cy="686805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70316" y="3590699"/>
            <a:ext cx="1816922" cy="326889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FE2C92B2-2AF5-47BC-A6E7-B7CE23FD1F4F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xmlns="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2231"/>
            <a:ext cx="8939638" cy="1864502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r>
              <a:rPr lang="pl-PL" sz="2800" dirty="0" smtClean="0"/>
              <a:t>Algorytm obliczający obwód kwadratu zapisany w </a:t>
            </a:r>
            <a:r>
              <a:rPr lang="pl-PL" sz="2800" dirty="0" err="1" smtClean="0"/>
              <a:t>Pythonie</a:t>
            </a:r>
            <a:r>
              <a:rPr lang="pl-PL" sz="2800" dirty="0" smtClean="0"/>
              <a:t> i w C++.</a:t>
            </a:r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Program – przykład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013</a:t>
            </a:r>
            <a:endParaRPr lang="pl-PL" sz="1600" dirty="0">
              <a:solidFill>
                <a:srgbClr val="00377B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734" y="3227939"/>
            <a:ext cx="3409917" cy="166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 r="5989"/>
          <a:stretch>
            <a:fillRect/>
          </a:stretch>
        </p:blipFill>
        <p:spPr bwMode="auto">
          <a:xfrm>
            <a:off x="4182004" y="2209801"/>
            <a:ext cx="4657196" cy="3826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ctrTitle"/>
          </p:nvPr>
        </p:nvSpPr>
        <p:spPr>
          <a:xfrm>
            <a:off x="1023392" y="2561161"/>
            <a:ext cx="11167021" cy="334757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pl-PL" sz="1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150" name="Google Shape;150;p19"/>
          <p:cNvSpPr txBox="1">
            <a:spLocks noGrp="1"/>
          </p:cNvSpPr>
          <p:nvPr>
            <p:ph type="sldNum" sz="quarter" idx="12"/>
          </p:nvPr>
        </p:nvSpPr>
        <p:spPr>
          <a:xfrm>
            <a:off x="11295140" y="6219062"/>
            <a:ext cx="731505" cy="5249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14</a:t>
            </a:fld>
            <a:endParaRPr lang="en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CBA4D3B0-0877-4707-97D3-063076EA4C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597" r="31840" b="18187"/>
          <a:stretch/>
        </p:blipFill>
        <p:spPr>
          <a:xfrm>
            <a:off x="7285224" y="950853"/>
            <a:ext cx="3033091" cy="3999551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04A47C1B-7E53-4B5A-B24C-842A4B919A53}"/>
              </a:ext>
            </a:extLst>
          </p:cNvPr>
          <p:cNvSpPr/>
          <p:nvPr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F27793AF-72A4-4E64-A90A-92CEA988BB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3491" y="436425"/>
            <a:ext cx="2356813" cy="960860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xmlns="" id="{16998FDB-2F75-418B-A438-230DF58E935B}"/>
              </a:ext>
            </a:extLst>
          </p:cNvPr>
          <p:cNvSpPr txBox="1">
            <a:spLocks/>
          </p:cNvSpPr>
          <p:nvPr/>
        </p:nvSpPr>
        <p:spPr>
          <a:xfrm>
            <a:off x="0" y="2646000"/>
            <a:ext cx="12190413" cy="23881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9600" b="1" smtClean="0">
                <a:solidFill>
                  <a:schemeClr val="bg1"/>
                </a:solidFill>
                <a:latin typeface="Dosis"/>
              </a:rPr>
              <a:t>Dziękuję </a:t>
            </a:r>
            <a:r>
              <a:rPr lang="pl-PL" sz="9600" b="1" dirty="0" smtClean="0">
                <a:solidFill>
                  <a:schemeClr val="bg1"/>
                </a:solidFill>
                <a:latin typeface="Dosis"/>
              </a:rPr>
              <a:t/>
            </a:r>
            <a:br>
              <a:rPr lang="pl-PL" sz="9600" b="1" dirty="0" smtClean="0">
                <a:solidFill>
                  <a:schemeClr val="bg1"/>
                </a:solidFill>
                <a:latin typeface="Dosis"/>
              </a:rPr>
            </a:br>
            <a:r>
              <a:rPr lang="pl-PL" sz="9600" b="1" dirty="0" smtClean="0">
                <a:solidFill>
                  <a:schemeClr val="bg1"/>
                </a:solidFill>
                <a:latin typeface="Dosis"/>
              </a:rPr>
              <a:t>za </a:t>
            </a:r>
            <a:r>
              <a:rPr lang="pl-PL" sz="9600" b="1" dirty="0">
                <a:solidFill>
                  <a:schemeClr val="bg1"/>
                </a:solidFill>
                <a:latin typeface="Dosis"/>
              </a:rPr>
              <a:t>uwagę!</a:t>
            </a:r>
          </a:p>
        </p:txBody>
      </p:sp>
    </p:spTree>
    <p:extLst>
      <p:ext uri="{BB962C8B-B14F-4D97-AF65-F5344CB8AC3E}">
        <p14:creationId xmlns:p14="http://schemas.microsoft.com/office/powerpoint/2010/main" xmlns="" val="10562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87237" cy="68595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0588833" y="0"/>
            <a:ext cx="1059782" cy="6859588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720596" y="3722256"/>
            <a:ext cx="4344994" cy="3137331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xmlns="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80282" y="-8468"/>
            <a:ext cx="3006956" cy="686805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xmlns="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2193" y="-8468"/>
            <a:ext cx="2588222" cy="686805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31170" y="3048707"/>
            <a:ext cx="3259244" cy="3810882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xmlns="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33285" y="-8468"/>
            <a:ext cx="2853953" cy="686805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xmlns="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7311" y="-8468"/>
            <a:ext cx="1289927" cy="686805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xmlns="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37576" y="-8468"/>
            <a:ext cx="1249662" cy="686805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70316" y="3590699"/>
            <a:ext cx="1816922" cy="326889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FE2C92B2-2AF5-47BC-A6E7-B7CE23FD1F4F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xmlns="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2231"/>
            <a:ext cx="8939638" cy="4630546"/>
          </a:xfrm>
          <a:prstGeom prst="rect">
            <a:avLst/>
          </a:prstGeom>
        </p:spPr>
        <p:txBody>
          <a:bodyPr vert="horz" lIns="108850" tIns="54425" rIns="108850" bIns="54425" rtlCol="0">
            <a:normAutofit fontScale="55000" lnSpcReduction="20000"/>
          </a:bodyPr>
          <a:lstStyle/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r>
              <a:rPr lang="pl-PL" sz="6000" dirty="0" smtClean="0"/>
              <a:t>Każdy problem do rozwiązania należy najpierw jednoznacznie opisać.</a:t>
            </a:r>
          </a:p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r>
              <a:rPr lang="pl-PL" sz="6000" dirty="0" smtClean="0"/>
              <a:t>W ramach specyfikacji problemu określa się:</a:t>
            </a:r>
          </a:p>
          <a:p>
            <a:pPr marL="792000" lvl="1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r>
              <a:rPr lang="pl-PL" sz="6000" dirty="0" smtClean="0"/>
              <a:t>- dane problemu;</a:t>
            </a:r>
          </a:p>
          <a:p>
            <a:pPr marL="792000" lvl="1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r>
              <a:rPr lang="pl-PL" sz="6000" dirty="0" smtClean="0"/>
              <a:t>- warunki, które te dane muszą spełnić;</a:t>
            </a:r>
          </a:p>
          <a:p>
            <a:pPr marL="792000" lvl="1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r>
              <a:rPr lang="pl-PL" sz="6000" dirty="0" smtClean="0"/>
              <a:t>- wyniki wejściowe;</a:t>
            </a:r>
          </a:p>
          <a:p>
            <a:pPr marL="792000" lvl="1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r>
              <a:rPr lang="pl-PL" sz="6000" dirty="0" smtClean="0"/>
              <a:t>- związek wyników z danymi.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Specyfikacja algorytmu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002</a:t>
            </a:r>
          </a:p>
        </p:txBody>
      </p:sp>
    </p:spTree>
    <p:extLst>
      <p:ext uri="{BB962C8B-B14F-4D97-AF65-F5344CB8AC3E}">
        <p14:creationId xmlns:p14="http://schemas.microsoft.com/office/powerpoint/2010/main" xmlns="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87237" cy="68595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0588833" y="0"/>
            <a:ext cx="1059782" cy="6859588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720596" y="3722256"/>
            <a:ext cx="4344994" cy="3137331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xmlns="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80282" y="-8468"/>
            <a:ext cx="3006956" cy="686805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xmlns="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2193" y="-8468"/>
            <a:ext cx="2588222" cy="686805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31170" y="3048707"/>
            <a:ext cx="3259244" cy="3810882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xmlns="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33285" y="-8468"/>
            <a:ext cx="2853953" cy="686805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xmlns="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7311" y="-8468"/>
            <a:ext cx="1289927" cy="686805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xmlns="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37576" y="-8468"/>
            <a:ext cx="1249662" cy="686805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70316" y="3590699"/>
            <a:ext cx="1816922" cy="326889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FE2C92B2-2AF5-47BC-A6E7-B7CE23FD1F4F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27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Sposoby przedstawiania algorytmu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003</a:t>
            </a:r>
            <a:endParaRPr lang="pl-PL" sz="1600" dirty="0">
              <a:solidFill>
                <a:srgbClr val="00377B"/>
              </a:solidFill>
            </a:endParaRPr>
          </a:p>
        </p:txBody>
      </p:sp>
      <p:sp>
        <p:nvSpPr>
          <p:cNvPr id="17" name="Schemat blokowy: proces alternatywny 3"/>
          <p:cNvSpPr/>
          <p:nvPr/>
        </p:nvSpPr>
        <p:spPr>
          <a:xfrm>
            <a:off x="838800" y="2060848"/>
            <a:ext cx="3240360" cy="1296144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chemeClr val="bg1"/>
                </a:solidFill>
              </a:rPr>
              <a:t>Zapis</a:t>
            </a:r>
            <a:r>
              <a:rPr lang="pl-PL" sz="3600" dirty="0" smtClean="0">
                <a:solidFill>
                  <a:schemeClr val="bg1"/>
                </a:solidFill>
              </a:rPr>
              <a:t> </a:t>
            </a:r>
            <a:r>
              <a:rPr lang="pl-PL" sz="2800" dirty="0" smtClean="0">
                <a:solidFill>
                  <a:schemeClr val="bg1"/>
                </a:solidFill>
              </a:rPr>
              <a:t>słowny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23" name="Schemat blokowy: proces alternatywny 4"/>
          <p:cNvSpPr/>
          <p:nvPr/>
        </p:nvSpPr>
        <p:spPr>
          <a:xfrm>
            <a:off x="4788000" y="2060848"/>
            <a:ext cx="3240360" cy="1296144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chemeClr val="bg1"/>
                </a:solidFill>
              </a:rPr>
              <a:t>Lista kroków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29" name="Schemat blokowy: proces alternatywny 5"/>
          <p:cNvSpPr/>
          <p:nvPr/>
        </p:nvSpPr>
        <p:spPr>
          <a:xfrm>
            <a:off x="838800" y="4221088"/>
            <a:ext cx="3240360" cy="1296144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chemeClr val="bg1"/>
                </a:solidFill>
              </a:rPr>
              <a:t>Schemat blokowy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31" name="Schemat blokowy: proces alternatywny 6"/>
          <p:cNvSpPr/>
          <p:nvPr/>
        </p:nvSpPr>
        <p:spPr>
          <a:xfrm>
            <a:off x="4788000" y="4221088"/>
            <a:ext cx="3240360" cy="1296144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chemeClr val="bg1"/>
                </a:solidFill>
              </a:rPr>
              <a:t>Program</a:t>
            </a:r>
            <a:endParaRPr lang="pl-P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87237" cy="68595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0588833" y="0"/>
            <a:ext cx="1059782" cy="6859588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720596" y="3722256"/>
            <a:ext cx="4344994" cy="3137331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xmlns="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80282" y="-8468"/>
            <a:ext cx="3006956" cy="686805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xmlns="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2193" y="-8468"/>
            <a:ext cx="2588222" cy="686805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31170" y="3048707"/>
            <a:ext cx="3259244" cy="3810882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xmlns="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33285" y="-8468"/>
            <a:ext cx="2853953" cy="686805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xmlns="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7311" y="-8468"/>
            <a:ext cx="1289927" cy="686805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xmlns="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37576" y="-8468"/>
            <a:ext cx="1249662" cy="686805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70316" y="3590699"/>
            <a:ext cx="1816922" cy="326889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FE2C92B2-2AF5-47BC-A6E7-B7CE23FD1F4F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xmlns="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2231"/>
            <a:ext cx="8939638" cy="4630546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r>
              <a:rPr lang="pl-PL" sz="3000" dirty="0" smtClean="0"/>
              <a:t>Każdy człowiek spotyka się w codziennym życiu </a:t>
            </a:r>
            <a:br>
              <a:rPr lang="pl-PL" sz="3000" dirty="0" smtClean="0"/>
            </a:br>
            <a:r>
              <a:rPr lang="pl-PL" sz="3000" dirty="0" smtClean="0"/>
              <a:t>z sytuacjami, w których musi przekazać komuś jakiś przepis, np. dotyczący wykonania określonej czynności lub dojścia do konkretnego miejsca. </a:t>
            </a:r>
          </a:p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r>
              <a:rPr lang="pl-PL" sz="3000" dirty="0" smtClean="0"/>
              <a:t>Precyzyjny i jednoznaczny przekaz, umożliwiający wykonanie danego zadania, to słowny opis algorytmu wykorzystujący język naturalny.</a:t>
            </a:r>
            <a:endParaRPr kumimoji="0" lang="pl-PL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Opis słowny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004</a:t>
            </a:r>
            <a:endParaRPr lang="pl-PL" sz="1600" dirty="0">
              <a:solidFill>
                <a:srgbClr val="0037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87237" cy="68595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0588833" y="0"/>
            <a:ext cx="1059782" cy="6859588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720596" y="3722256"/>
            <a:ext cx="4344994" cy="3137331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xmlns="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80282" y="-8468"/>
            <a:ext cx="3006956" cy="686805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xmlns="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2193" y="-8468"/>
            <a:ext cx="2588222" cy="686805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31170" y="3048707"/>
            <a:ext cx="3259244" cy="3810882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xmlns="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33285" y="-8468"/>
            <a:ext cx="2853953" cy="686805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xmlns="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7311" y="-8468"/>
            <a:ext cx="1289927" cy="686805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xmlns="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37576" y="-8468"/>
            <a:ext cx="1249662" cy="686805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70316" y="3590699"/>
            <a:ext cx="1816922" cy="326889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FE2C92B2-2AF5-47BC-A6E7-B7CE23FD1F4F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xmlns="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2231"/>
            <a:ext cx="8939638" cy="4630546"/>
          </a:xfrm>
          <a:prstGeom prst="rect">
            <a:avLst/>
          </a:prstGeom>
        </p:spPr>
        <p:txBody>
          <a:bodyPr vert="horz" lIns="108850" tIns="54425" rIns="108850" bIns="54425" rtlCol="0">
            <a:normAutofit fontScale="92500" lnSpcReduction="20000"/>
          </a:bodyPr>
          <a:lstStyle/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r>
              <a:rPr lang="pl-PL" sz="3000" dirty="0" smtClean="0"/>
              <a:t>Algorytm Euklidesa w wersji z odejmowaniem.</a:t>
            </a:r>
          </a:p>
          <a:p>
            <a:pPr lvl="0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endParaRPr lang="pl-PL" sz="3000" dirty="0" smtClean="0"/>
          </a:p>
          <a:p>
            <a:pPr lvl="0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r>
              <a:rPr lang="pl-PL" sz="3000" dirty="0" smtClean="0"/>
              <a:t>Wybieramy dwie liczby naturalne. Jeśli liczby są równe, to NWD jest np. pierwszą z nich i to oznacza koniec działań. Jeśli liczby nie są równe, to trzeba:</a:t>
            </a:r>
          </a:p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r>
              <a:rPr lang="pl-PL" sz="3000" dirty="0" smtClean="0"/>
              <a:t>zbadać, która jest większa;</a:t>
            </a:r>
          </a:p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r>
              <a:rPr lang="pl-PL" sz="3000" dirty="0" smtClean="0"/>
              <a:t>odjąć od niej mniejszą i zastąpić większą przez otrzymaną różnicę;</a:t>
            </a:r>
          </a:p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r>
              <a:rPr lang="pl-PL" sz="3000" dirty="0" smtClean="0"/>
              <a:t>wrócić do sprawdzenia </a:t>
            </a:r>
            <a:r>
              <a:rPr lang="pl-PL" sz="3000" smtClean="0"/>
              <a:t>warunku </a:t>
            </a:r>
            <a:r>
              <a:rPr lang="pl-PL" sz="3000" smtClean="0"/>
              <a:t>równości</a:t>
            </a:r>
            <a:r>
              <a:rPr lang="pl-PL" sz="3000" smtClean="0"/>
              <a:t>.</a:t>
            </a:r>
            <a:endParaRPr kumimoji="0" lang="pl-PL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Opis słowny – przykład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005</a:t>
            </a:r>
            <a:endParaRPr lang="pl-PL" sz="1600" dirty="0">
              <a:solidFill>
                <a:srgbClr val="0037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87237" cy="68595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0588833" y="0"/>
            <a:ext cx="1059782" cy="6859588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720596" y="3722256"/>
            <a:ext cx="4344994" cy="3137331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xmlns="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80282" y="-8468"/>
            <a:ext cx="3006956" cy="686805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xmlns="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2193" y="-8468"/>
            <a:ext cx="2588222" cy="686805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31170" y="3048707"/>
            <a:ext cx="3259244" cy="3810882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xmlns="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33285" y="-8468"/>
            <a:ext cx="2853953" cy="686805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xmlns="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7311" y="-8468"/>
            <a:ext cx="1289927" cy="686805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xmlns="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37576" y="-8468"/>
            <a:ext cx="1249662" cy="686805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70316" y="3590699"/>
            <a:ext cx="1816922" cy="326889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FE2C92B2-2AF5-47BC-A6E7-B7CE23FD1F4F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xmlns="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2231"/>
            <a:ext cx="8939638" cy="4630546"/>
          </a:xfrm>
          <a:prstGeom prst="rect">
            <a:avLst/>
          </a:prstGeom>
        </p:spPr>
        <p:txBody>
          <a:bodyPr vert="horz" lIns="108850" tIns="54425" rIns="108850" bIns="54425" rtlCol="0">
            <a:normAutofit lnSpcReduction="10000"/>
          </a:bodyPr>
          <a:lstStyle/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r>
              <a:rPr lang="pl-PL" sz="3000" dirty="0" smtClean="0"/>
              <a:t>Etapy działania – kroki – układane są w postaci listy.</a:t>
            </a:r>
          </a:p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r>
              <a:rPr lang="pl-PL" sz="3000" dirty="0" smtClean="0"/>
              <a:t>Każdy krok zawiera ścisły opis czynności. </a:t>
            </a:r>
          </a:p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r>
              <a:rPr lang="pl-PL" sz="3000" dirty="0" smtClean="0"/>
              <a:t>W jednym kroku opisywana jest tylko jedna operacja.</a:t>
            </a:r>
          </a:p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r>
              <a:rPr lang="pl-PL" sz="3000" dirty="0" smtClean="0"/>
              <a:t>Pierwszy i ostatni punkt listy to początek algorytmu </a:t>
            </a:r>
            <a:br>
              <a:rPr lang="pl-PL" sz="3000" dirty="0" smtClean="0"/>
            </a:br>
            <a:r>
              <a:rPr lang="pl-PL" sz="3000" dirty="0" smtClean="0"/>
              <a:t>i koniec algorytmu.</a:t>
            </a:r>
          </a:p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r>
              <a:rPr lang="pl-PL" sz="3000" dirty="0" smtClean="0"/>
              <a:t>Stosowany jest język symboliczny, korzystający </a:t>
            </a:r>
            <a:br>
              <a:rPr lang="pl-PL" sz="3000" dirty="0" smtClean="0"/>
            </a:br>
            <a:r>
              <a:rPr lang="pl-PL" sz="3000" dirty="0" smtClean="0"/>
              <a:t>z języka naturalnego oraz operatorów i formuł matematycznych.</a:t>
            </a:r>
            <a:endParaRPr kumimoji="0" lang="pl-PL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Lista kroków (pseudokod)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006</a:t>
            </a:r>
            <a:endParaRPr lang="pl-PL" sz="1600" dirty="0">
              <a:solidFill>
                <a:srgbClr val="0037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87237" cy="68595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0588833" y="0"/>
            <a:ext cx="1059782" cy="6859588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720596" y="3722256"/>
            <a:ext cx="4344994" cy="3137331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xmlns="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80282" y="-8468"/>
            <a:ext cx="3006956" cy="686805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xmlns="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2193" y="-8468"/>
            <a:ext cx="2588222" cy="686805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31170" y="3048707"/>
            <a:ext cx="3259244" cy="3810882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xmlns="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33285" y="-8468"/>
            <a:ext cx="2853953" cy="686805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xmlns="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7311" y="-8468"/>
            <a:ext cx="1289927" cy="686805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xmlns="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37576" y="-8468"/>
            <a:ext cx="1249662" cy="686805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70316" y="3590699"/>
            <a:ext cx="1816922" cy="326889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FE2C92B2-2AF5-47BC-A6E7-B7CE23FD1F4F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xmlns="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2231"/>
            <a:ext cx="9478392" cy="4630546"/>
          </a:xfrm>
          <a:prstGeom prst="rect">
            <a:avLst/>
          </a:prstGeom>
        </p:spPr>
        <p:txBody>
          <a:bodyPr vert="horz" lIns="108850" tIns="54425" rIns="108850" bIns="54425" rtlCol="0">
            <a:normAutofit fontScale="92500" lnSpcReduction="10000"/>
          </a:bodyPr>
          <a:lstStyle/>
          <a:p>
            <a:pPr indent="-408188" defTabSz="1088502">
              <a:lnSpc>
                <a:spcPct val="120000"/>
              </a:lnSpc>
              <a:spcBef>
                <a:spcPts val="720"/>
              </a:spcBef>
              <a:defRPr/>
            </a:pPr>
            <a:r>
              <a:rPr lang="pl-PL" sz="3000" dirty="0" smtClean="0"/>
              <a:t>Algorytm sprawdzający, która liczba jest większa.</a:t>
            </a:r>
          </a:p>
          <a:p>
            <a:pPr marL="408188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endParaRPr lang="pl-PL" sz="3000" b="1" dirty="0" smtClean="0"/>
          </a:p>
          <a:p>
            <a:pPr marL="408188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r>
              <a:rPr lang="pl-PL" sz="3000" b="1" dirty="0" smtClean="0"/>
              <a:t>Wejście: </a:t>
            </a:r>
            <a:r>
              <a:rPr lang="pl-PL" sz="3000" dirty="0" smtClean="0"/>
              <a:t>dwie liczby </a:t>
            </a:r>
            <a:r>
              <a:rPr lang="pl-PL" sz="3000" i="1" dirty="0" smtClean="0"/>
              <a:t>a</a:t>
            </a:r>
            <a:r>
              <a:rPr lang="pl-PL" sz="3000" dirty="0" smtClean="0"/>
              <a:t> i </a:t>
            </a:r>
            <a:r>
              <a:rPr lang="pl-PL" sz="3000" i="1" dirty="0" smtClean="0"/>
              <a:t>b</a:t>
            </a:r>
            <a:r>
              <a:rPr lang="pl-PL" sz="3000" dirty="0" smtClean="0"/>
              <a:t>.</a:t>
            </a:r>
          </a:p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r>
              <a:rPr lang="pl-PL" sz="3000" b="1" dirty="0" smtClean="0"/>
              <a:t>Wyjście: </a:t>
            </a:r>
            <a:r>
              <a:rPr lang="pl-PL" sz="3000" dirty="0" smtClean="0"/>
              <a:t>większa liczba (</a:t>
            </a:r>
            <a:r>
              <a:rPr lang="pl-PL" sz="3000" i="1" dirty="0" smtClean="0"/>
              <a:t>a</a:t>
            </a:r>
            <a:r>
              <a:rPr lang="pl-PL" sz="3000" dirty="0" smtClean="0"/>
              <a:t> lub </a:t>
            </a:r>
            <a:r>
              <a:rPr lang="pl-PL" sz="3000" i="1" dirty="0" smtClean="0"/>
              <a:t>b</a:t>
            </a:r>
            <a:r>
              <a:rPr lang="pl-PL" sz="3000" dirty="0" smtClean="0"/>
              <a:t>).</a:t>
            </a:r>
          </a:p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r>
              <a:rPr lang="pl-PL" sz="3000" dirty="0" smtClean="0"/>
              <a:t>	 Jeżeli </a:t>
            </a:r>
            <a:r>
              <a:rPr lang="pl-PL" sz="3000" i="1" dirty="0" smtClean="0"/>
              <a:t>a</a:t>
            </a:r>
            <a:r>
              <a:rPr lang="pl-PL" sz="3000" dirty="0" smtClean="0"/>
              <a:t> &gt; </a:t>
            </a:r>
            <a:r>
              <a:rPr lang="pl-PL" sz="3000" i="1" dirty="0" smtClean="0"/>
              <a:t>b</a:t>
            </a:r>
            <a:r>
              <a:rPr lang="pl-PL" sz="3000" dirty="0" smtClean="0"/>
              <a:t>, to</a:t>
            </a:r>
          </a:p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r>
              <a:rPr lang="pl-PL" sz="3000" dirty="0" smtClean="0"/>
              <a:t>		wypisz (</a:t>
            </a:r>
            <a:r>
              <a:rPr lang="pl-PL" sz="3000" i="1" dirty="0" smtClean="0"/>
              <a:t>a</a:t>
            </a:r>
            <a:r>
              <a:rPr lang="pl-PL" sz="3000" dirty="0" smtClean="0"/>
              <a:t>).</a:t>
            </a:r>
          </a:p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r>
              <a:rPr lang="pl-PL" sz="3000" dirty="0" smtClean="0"/>
              <a:t>	W przeciwnym razie</a:t>
            </a:r>
          </a:p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r>
              <a:rPr lang="pl-PL" sz="3000" dirty="0" smtClean="0"/>
              <a:t>		wypisz (</a:t>
            </a:r>
            <a:r>
              <a:rPr lang="pl-PL" sz="3000" i="1" dirty="0" smtClean="0"/>
              <a:t>b</a:t>
            </a:r>
            <a:r>
              <a:rPr lang="pl-PL" sz="3000" dirty="0" smtClean="0"/>
              <a:t>).</a:t>
            </a:r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Lista kroków – przykład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007</a:t>
            </a:r>
            <a:endParaRPr lang="pl-PL" sz="1600" dirty="0">
              <a:solidFill>
                <a:srgbClr val="0037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87237" cy="68595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0588833" y="0"/>
            <a:ext cx="1059782" cy="6859588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720596" y="3722256"/>
            <a:ext cx="4344994" cy="3137331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xmlns="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80282" y="-8468"/>
            <a:ext cx="3006956" cy="686805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xmlns="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2193" y="-8468"/>
            <a:ext cx="2588222" cy="686805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31170" y="3048707"/>
            <a:ext cx="3259244" cy="3810882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xmlns="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33285" y="-8468"/>
            <a:ext cx="2853953" cy="686805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xmlns="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7311" y="-8468"/>
            <a:ext cx="1289927" cy="686805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xmlns="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37576" y="-8468"/>
            <a:ext cx="1249662" cy="686805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70316" y="3590699"/>
            <a:ext cx="1816922" cy="326889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FE2C92B2-2AF5-47BC-A6E7-B7CE23FD1F4F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xmlns="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2231"/>
            <a:ext cx="8939638" cy="4630546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r>
              <a:rPr lang="pl-PL" sz="3000" dirty="0" smtClean="0"/>
              <a:t>Jest to zapis graficzny z użyciem elementów blokowych – figur geometrycznych połączonych strzałkami.</a:t>
            </a:r>
          </a:p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r>
              <a:rPr lang="pl-PL" sz="3000" dirty="0" smtClean="0"/>
              <a:t>W blokach, zwanych także skrzynkami, wpisuje się kolejne operacje algorytmu.</a:t>
            </a:r>
          </a:p>
          <a:p>
            <a:pPr marL="408188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r>
              <a:rPr lang="pl-PL" sz="3000" dirty="0" smtClean="0"/>
              <a:t>Bloki są połączone strzałkami zgodnie z kolejnością wykonywania czynności.</a:t>
            </a:r>
          </a:p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endParaRPr lang="pl-PL" sz="3000" dirty="0" smtClean="0"/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Schemat blokowy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008</a:t>
            </a:r>
            <a:endParaRPr lang="pl-PL" sz="1600" dirty="0">
              <a:solidFill>
                <a:srgbClr val="0037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87237" cy="68595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0588833" y="0"/>
            <a:ext cx="1059782" cy="6859588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720596" y="3722256"/>
            <a:ext cx="4344994" cy="3137331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xmlns="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80282" y="-8468"/>
            <a:ext cx="3006956" cy="686805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xmlns="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2193" y="-8468"/>
            <a:ext cx="2588222" cy="686805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31170" y="3048707"/>
            <a:ext cx="3259244" cy="3810882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xmlns="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33285" y="-8468"/>
            <a:ext cx="2853953" cy="686805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xmlns="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7311" y="-8468"/>
            <a:ext cx="1289927" cy="686805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xmlns="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37576" y="-8468"/>
            <a:ext cx="1249662" cy="686805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70316" y="3590699"/>
            <a:ext cx="1816922" cy="326889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FE2C92B2-2AF5-47BC-A6E7-B7CE23FD1F4F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xmlns="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2231"/>
            <a:ext cx="8939638" cy="4630546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marL="408188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r>
              <a:rPr lang="pl-PL" sz="3000" dirty="0" smtClean="0"/>
              <a:t>Blok graniczny wskazuje początek i koniec algorytmu. </a:t>
            </a:r>
          </a:p>
          <a:p>
            <a:pPr marL="408188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r>
              <a:rPr lang="pl-PL" sz="3000" dirty="0" smtClean="0"/>
              <a:t> </a:t>
            </a:r>
          </a:p>
          <a:p>
            <a:pPr marL="408188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endParaRPr lang="pl-PL" sz="3000" dirty="0" smtClean="0"/>
          </a:p>
          <a:p>
            <a:pPr marL="408188" indent="-408188" defTabSz="1088502">
              <a:buFont typeface="Arial" pitchFamily="34" charset="0"/>
              <a:buChar char="•"/>
              <a:defRPr/>
            </a:pPr>
            <a:endParaRPr lang="pl-PL" sz="1000" dirty="0" smtClean="0"/>
          </a:p>
          <a:p>
            <a:pPr marL="408188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r>
              <a:rPr lang="pl-PL" sz="3000" dirty="0" smtClean="0"/>
              <a:t>Do bloku wejścia/wyjścia wpisuje się dane lub wyniki. </a:t>
            </a:r>
          </a:p>
          <a:p>
            <a:pPr marL="408188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endParaRPr lang="pl-PL" sz="3000" dirty="0" smtClean="0"/>
          </a:p>
          <a:p>
            <a:pPr marL="408188" indent="-408188" defTabSz="1088502">
              <a:lnSpc>
                <a:spcPct val="120000"/>
              </a:lnSpc>
              <a:spcBef>
                <a:spcPts val="720"/>
              </a:spcBef>
              <a:defRPr/>
            </a:pPr>
            <a:endParaRPr lang="pl-PL" sz="3000" dirty="0" smtClean="0"/>
          </a:p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endParaRPr lang="pl-PL" sz="3000" dirty="0" smtClean="0"/>
          </a:p>
          <a:p>
            <a:pPr marL="408188" lvl="0" indent="-408188" defTabSz="1088502">
              <a:lnSpc>
                <a:spcPct val="120000"/>
              </a:lnSpc>
              <a:spcBef>
                <a:spcPts val="720"/>
              </a:spcBef>
              <a:buFont typeface="Arial" pitchFamily="34" charset="0"/>
              <a:buChar char="•"/>
              <a:defRPr/>
            </a:pPr>
            <a:endParaRPr kumimoji="0" lang="pl-PL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Schemat blokowy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009</a:t>
            </a:r>
            <a:endParaRPr lang="pl-PL" sz="1600" dirty="0">
              <a:solidFill>
                <a:srgbClr val="00377B"/>
              </a:solidFill>
            </a:endParaRPr>
          </a:p>
        </p:txBody>
      </p:sp>
      <p:grpSp>
        <p:nvGrpSpPr>
          <p:cNvPr id="32" name="Grupa 31"/>
          <p:cNvGrpSpPr/>
          <p:nvPr/>
        </p:nvGrpSpPr>
        <p:grpSpPr>
          <a:xfrm>
            <a:off x="2315051" y="2605990"/>
            <a:ext cx="5396964" cy="722233"/>
            <a:chOff x="1599059" y="2926399"/>
            <a:chExt cx="6408712" cy="1152129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7" name="Elipsa 3"/>
            <p:cNvSpPr/>
            <p:nvPr/>
          </p:nvSpPr>
          <p:spPr>
            <a:xfrm>
              <a:off x="1599059" y="2926399"/>
              <a:ext cx="2664296" cy="1152128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START</a:t>
              </a:r>
              <a:endParaRPr lang="pl-PL" dirty="0"/>
            </a:p>
          </p:txBody>
        </p:sp>
        <p:sp>
          <p:nvSpPr>
            <p:cNvPr id="23" name="Elipsa 4"/>
            <p:cNvSpPr/>
            <p:nvPr/>
          </p:nvSpPr>
          <p:spPr>
            <a:xfrm>
              <a:off x="5343475" y="2926399"/>
              <a:ext cx="2664296" cy="1152129"/>
            </a:xfrm>
            <a:prstGeom prst="ellipse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STOP</a:t>
              </a:r>
              <a:endParaRPr lang="pl-PL" dirty="0"/>
            </a:p>
          </p:txBody>
        </p:sp>
      </p:grpSp>
      <p:sp>
        <p:nvSpPr>
          <p:cNvPr id="37" name="Schemat blokowy: dane 3"/>
          <p:cNvSpPr/>
          <p:nvPr/>
        </p:nvSpPr>
        <p:spPr>
          <a:xfrm>
            <a:off x="2759451" y="4839419"/>
            <a:ext cx="3736241" cy="767751"/>
          </a:xfrm>
          <a:prstGeom prst="flowChartInputOutpu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Wprowadź </a:t>
            </a:r>
            <a:r>
              <a:rPr lang="pl-PL" i="1" dirty="0" smtClean="0"/>
              <a:t>a</a:t>
            </a:r>
            <a:endParaRPr lang="pl-PL" i="1" dirty="0"/>
          </a:p>
        </p:txBody>
      </p:sp>
      <p:cxnSp>
        <p:nvCxnSpPr>
          <p:cNvPr id="41" name="Łącznik prosty ze strzałką 14"/>
          <p:cNvCxnSpPr/>
          <p:nvPr/>
        </p:nvCxnSpPr>
        <p:spPr>
          <a:xfrm flipH="1">
            <a:off x="3425837" y="3336656"/>
            <a:ext cx="9636" cy="43204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ze strzałką 14"/>
          <p:cNvCxnSpPr/>
          <p:nvPr/>
        </p:nvCxnSpPr>
        <p:spPr>
          <a:xfrm flipH="1">
            <a:off x="6554350" y="2186467"/>
            <a:ext cx="9636" cy="43204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ze strzałką 14"/>
          <p:cNvCxnSpPr/>
          <p:nvPr/>
        </p:nvCxnSpPr>
        <p:spPr>
          <a:xfrm flipH="1">
            <a:off x="4665165" y="4386203"/>
            <a:ext cx="9636" cy="43204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ze strzałką 14"/>
          <p:cNvCxnSpPr/>
          <p:nvPr/>
        </p:nvCxnSpPr>
        <p:spPr>
          <a:xfrm flipH="1">
            <a:off x="4639286" y="5628407"/>
            <a:ext cx="9636" cy="43204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389</Words>
  <Application>Microsoft Office PowerPoint</Application>
  <PresentationFormat>Niestandardowy</PresentationFormat>
  <Paragraphs>102</Paragraphs>
  <Slides>14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HTML 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HTML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Grafika wektorowa</dc:title>
  <dc:creator>katarzyna</dc:creator>
  <cp:lastModifiedBy>mb</cp:lastModifiedBy>
  <cp:revision>70</cp:revision>
  <dcterms:created xsi:type="dcterms:W3CDTF">2020-05-18T17:18:15Z</dcterms:created>
  <dcterms:modified xsi:type="dcterms:W3CDTF">2020-08-05T12:41:02Z</dcterms:modified>
</cp:coreProperties>
</file>