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6" r:id="rId2"/>
    <p:sldId id="257" r:id="rId3"/>
    <p:sldId id="258" r:id="rId4"/>
    <p:sldId id="265" r:id="rId5"/>
    <p:sldId id="260" r:id="rId6"/>
    <p:sldId id="261" r:id="rId7"/>
    <p:sldId id="264" r:id="rId8"/>
    <p:sldId id="267" r:id="rId9"/>
  </p:sldIdLst>
  <p:sldSz cx="12190413" cy="6859588"/>
  <p:notesSz cx="6858000" cy="9144000"/>
  <p:defaultTextStyle>
    <a:defPPr>
      <a:defRPr lang="en-US"/>
    </a:defPPr>
    <a:lvl1pPr marL="0" algn="l" defTabSz="58750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502" algn="l" defTabSz="58750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004" algn="l" defTabSz="58750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2506" algn="l" defTabSz="58750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0008" algn="l" defTabSz="58750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7510" algn="l" defTabSz="58750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5012" algn="l" defTabSz="58750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2514" algn="l" defTabSz="58750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0016" algn="l" defTabSz="58750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5340C-7E53-46C4-90B1-826DDC2BEAA4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44CF8-0BC6-4D02-A717-FB523BCB1BD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17500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87502" algn="l" defTabSz="117500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75004" algn="l" defTabSz="117500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62506" algn="l" defTabSz="117500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50008" algn="l" defTabSz="117500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937510" algn="l" defTabSz="117500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5012" algn="l" defTabSz="117500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2514" algn="l" defTabSz="117500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0016" algn="l" defTabSz="117500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9881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6793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E714-2CF0-48B8-BBB1-98F7D0041CAD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07BB-3EE1-4FAE-BE6A-CE4B28DCA8A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4" y="2561163"/>
            <a:ext cx="11167021" cy="3347575"/>
          </a:xfrm>
          <a:prstGeom prst="rect">
            <a:avLst/>
          </a:prstGeom>
        </p:spPr>
        <p:txBody>
          <a:bodyPr spcFirstLastPara="1" vert="horz" wrap="square" lIns="131563" tIns="131563" rIns="131563" bIns="131563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sz="quarter" idx="12"/>
          </p:nvPr>
        </p:nvSpPr>
        <p:spPr>
          <a:xfrm>
            <a:off x="11295141" y="6219063"/>
            <a:ext cx="731505" cy="524922"/>
          </a:xfrm>
          <a:prstGeom prst="rect">
            <a:avLst/>
          </a:prstGeom>
        </p:spPr>
        <p:txBody>
          <a:bodyPr spcFirstLastPara="1" vert="horz" wrap="square" lIns="131563" tIns="131563" rIns="131563" bIns="131563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5225" y="950855"/>
            <a:ext cx="3033090" cy="3999551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2" y="0"/>
            <a:ext cx="12190413" cy="6859588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688" tIns="49344" rIns="98688" bIns="49344"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92" y="436426"/>
            <a:ext cx="2356813" cy="960861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=""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206800"/>
            <a:ext cx="12190413" cy="2388153"/>
          </a:xfrm>
          <a:prstGeom prst="rect">
            <a:avLst/>
          </a:prstGeom>
        </p:spPr>
        <p:txBody>
          <a:bodyPr vert="horz" lIns="98688" tIns="49344" rIns="98688" bIns="49344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8100" b="1" dirty="0" smtClean="0">
              <a:solidFill>
                <a:schemeClr val="bg1"/>
              </a:solidFill>
              <a:latin typeface="Dosis"/>
            </a:endParaRPr>
          </a:p>
          <a:p>
            <a:endParaRPr lang="pl-PL" sz="8100" b="1" dirty="0" smtClean="0">
              <a:solidFill>
                <a:schemeClr val="bg1"/>
              </a:solidFill>
              <a:latin typeface="Dosis"/>
            </a:endParaRPr>
          </a:p>
          <a:p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>Arkusz kalkulacyjny – filtrowanie i sortowanie</a:t>
            </a:r>
            <a:endParaRPr lang="pl-PL" sz="8100" b="1" dirty="0">
              <a:solidFill>
                <a:schemeClr val="bg1"/>
              </a:solidFill>
              <a:latin typeface="Dosi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3FA43F83-EB0D-4036-8BDD-8602EC083E8F}"/>
              </a:ext>
            </a:extLst>
          </p:cNvPr>
          <p:cNvSpPr/>
          <p:nvPr/>
        </p:nvSpPr>
        <p:spPr>
          <a:xfrm>
            <a:off x="223200" y="6238800"/>
            <a:ext cx="7094806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549920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9920" algn="l" defTabSz="549920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9840" algn="l" defTabSz="549920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9760" algn="l" defTabSz="549920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99681" algn="l" defTabSz="549920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9601" algn="l" defTabSz="549920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9521" algn="l" defTabSz="549920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49441" algn="l" defTabSz="549920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99361" algn="l" defTabSz="549920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 smtClean="0">
                <a:solidFill>
                  <a:schemeClr val="bg1"/>
                </a:solidFill>
                <a:latin typeface="Dosis"/>
              </a:rPr>
              <a:t>Wanda Jochemczyk, Katarzyna Olędzka</a:t>
            </a:r>
            <a:endParaRPr lang="pl-PL" sz="1800" dirty="0">
              <a:latin typeface="Dosi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8055BF5-0748-4547-BF38-059B57DF9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440000"/>
            <a:ext cx="10971372" cy="4527011"/>
          </a:xfrm>
        </p:spPr>
        <p:txBody>
          <a:bodyPr>
            <a:normAutofit/>
          </a:bodyPr>
          <a:lstStyle/>
          <a:p>
            <a:r>
              <a:rPr lang="pl-PL" sz="3000" dirty="0"/>
              <a:t>Portal z danymi publicznymi</a:t>
            </a:r>
          </a:p>
          <a:p>
            <a:r>
              <a:rPr lang="pl-PL" sz="3000" dirty="0"/>
              <a:t>Bezpłatne korzystanie z danych, również do celów komercyjnych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7978DB62-2012-4438-A935-078CA26F0C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6656" y="2853824"/>
            <a:ext cx="4638491" cy="2848233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002</a:t>
            </a:r>
          </a:p>
        </p:txBody>
      </p:sp>
      <p:sp>
        <p:nvSpPr>
          <p:cNvPr id="8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Otwarte dane </a:t>
            </a:r>
            <a:r>
              <a:rPr lang="pl-PL" dirty="0" err="1" smtClean="0"/>
              <a:t>dane.gov.pl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8322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9F7FA97C-1993-4BC6-9CB7-1A2FCAA627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12049"/>
          <a:stretch/>
        </p:blipFill>
        <p:spPr>
          <a:xfrm>
            <a:off x="3327628" y="2991208"/>
            <a:ext cx="5376425" cy="2916147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7D6ED761-3839-4345-B9FE-FD0A4FB3CDD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1045" y="1554809"/>
            <a:ext cx="9027688" cy="1143324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9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Imiona nadawane dzieciom w Polsce (2019)</a:t>
            </a:r>
            <a:endParaRPr lang="pl-PL" dirty="0"/>
          </a:p>
        </p:txBody>
      </p: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12" name="Prostokąt 11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003</a:t>
            </a:r>
          </a:p>
        </p:txBody>
      </p:sp>
    </p:spTree>
    <p:extLst>
      <p:ext uri="{BB962C8B-B14F-4D97-AF65-F5344CB8AC3E}">
        <p14:creationId xmlns="" xmlns:p14="http://schemas.microsoft.com/office/powerpoint/2010/main" val="205886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98BE6A32-31FA-4C44-AFE7-B50A4BEDFA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4128" y="1404143"/>
            <a:ext cx="7228020" cy="2727909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F4C16425-D55A-46D6-8896-82BB5147198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3095" y="4231961"/>
            <a:ext cx="5797562" cy="1987686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7" name="Strzałka: wygięta w górę 6">
            <a:extLst>
              <a:ext uri="{FF2B5EF4-FFF2-40B4-BE49-F238E27FC236}">
                <a16:creationId xmlns="" xmlns:a16="http://schemas.microsoft.com/office/drawing/2014/main" id="{ED2FF6D6-3327-4461-A1E3-44711404E8E0}"/>
              </a:ext>
            </a:extLst>
          </p:cNvPr>
          <p:cNvSpPr/>
          <p:nvPr/>
        </p:nvSpPr>
        <p:spPr>
          <a:xfrm rot="5400000">
            <a:off x="3982440" y="3911743"/>
            <a:ext cx="648000" cy="1282534"/>
          </a:xfrm>
          <a:prstGeom prst="bentUp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00" tIns="58750" rIns="117500" bIns="58750" rtlCol="0" anchor="ctr"/>
          <a:lstStyle/>
          <a:p>
            <a:pPr algn="ctr"/>
            <a:endParaRPr lang="pl-PL"/>
          </a:p>
        </p:txBody>
      </p:sp>
      <p:sp>
        <p:nvSpPr>
          <p:cNvPr id="8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Sortowanie niestandardowe</a:t>
            </a:r>
            <a:endParaRPr lang="pl-PL" dirty="0"/>
          </a:p>
        </p:txBody>
      </p:sp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8826B3AD-F924-4AD1-8CF7-776E3BD840B2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3838BE8C-8D81-403C-89C7-2FAB2EA45D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51E08106-E6FA-4E0F-8A4F-E1092EEAC67E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004</a:t>
            </a:r>
          </a:p>
        </p:txBody>
      </p:sp>
    </p:spTree>
    <p:extLst>
      <p:ext uri="{BB962C8B-B14F-4D97-AF65-F5344CB8AC3E}">
        <p14:creationId xmlns="" xmlns:p14="http://schemas.microsoft.com/office/powerpoint/2010/main" val="14372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D3F48A4-7E9A-4C78-8AC7-4A7F9DA09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A444B5B4-368D-466D-B7A1-CD430A80758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0460" y="2249791"/>
            <a:ext cx="5608876" cy="3619213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0D2E8BDF-018E-49F9-A76F-4957E3A74A0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2974" y="2625188"/>
            <a:ext cx="2260900" cy="2439089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6" name="Strzałka: w prawo 5">
            <a:extLst>
              <a:ext uri="{FF2B5EF4-FFF2-40B4-BE49-F238E27FC236}">
                <a16:creationId xmlns="" xmlns:a16="http://schemas.microsoft.com/office/drawing/2014/main" id="{8A30AED9-9475-4E80-AFF8-47A871B90A68}"/>
              </a:ext>
            </a:extLst>
          </p:cNvPr>
          <p:cNvSpPr/>
          <p:nvPr/>
        </p:nvSpPr>
        <p:spPr>
          <a:xfrm>
            <a:off x="3816262" y="3801599"/>
            <a:ext cx="864000" cy="324000"/>
          </a:xfrm>
          <a:prstGeom prst="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00" tIns="58750" rIns="117500" bIns="58750" rtlCol="0" anchor="ctr"/>
          <a:lstStyle/>
          <a:p>
            <a:pPr algn="ctr"/>
            <a:endParaRPr lang="pl-PL"/>
          </a:p>
        </p:txBody>
      </p:sp>
      <p:sp>
        <p:nvSpPr>
          <p:cNvPr id="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Filtrowanie</a:t>
            </a:r>
            <a:endParaRPr lang="pl-PL" dirty="0"/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FE2C92B2-2AF5-47BC-A6E7-B7CE23FD1F4F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005</a:t>
            </a:r>
          </a:p>
        </p:txBody>
      </p:sp>
    </p:spTree>
    <p:extLst>
      <p:ext uri="{BB962C8B-B14F-4D97-AF65-F5344CB8AC3E}">
        <p14:creationId xmlns="" xmlns:p14="http://schemas.microsoft.com/office/powerpoint/2010/main" val="20437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="" xmlns:a16="http://schemas.microsoft.com/office/drawing/2014/main" id="{46F7F0BD-74DE-47AA-A3D4-1CA285AF90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2456" y="4077450"/>
            <a:ext cx="6070940" cy="2662146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8EB96791-3F8E-489D-B8ED-E9913B09F8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3025" y="228653"/>
            <a:ext cx="5172181" cy="3739428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4" name="Strzałka: wygięta w górę 3">
            <a:extLst>
              <a:ext uri="{FF2B5EF4-FFF2-40B4-BE49-F238E27FC236}">
                <a16:creationId xmlns="" xmlns:a16="http://schemas.microsoft.com/office/drawing/2014/main" id="{FB98A85F-4FCD-45EB-B445-CC048C0079E5}"/>
              </a:ext>
            </a:extLst>
          </p:cNvPr>
          <p:cNvSpPr/>
          <p:nvPr/>
        </p:nvSpPr>
        <p:spPr>
          <a:xfrm rot="5400000">
            <a:off x="2037348" y="3731708"/>
            <a:ext cx="720000" cy="1370479"/>
          </a:xfrm>
          <a:prstGeom prst="bentUp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00" tIns="58750" rIns="117500" bIns="58750" rtlCol="0" anchor="ctr"/>
          <a:lstStyle/>
          <a:p>
            <a:pPr algn="ctr"/>
            <a:endParaRPr lang="pl-PL"/>
          </a:p>
        </p:txBody>
      </p:sp>
      <p:sp>
        <p:nvSpPr>
          <p:cNvPr id="5" name="Strzałka: wygięta w górę 4">
            <a:extLst>
              <a:ext uri="{FF2B5EF4-FFF2-40B4-BE49-F238E27FC236}">
                <a16:creationId xmlns="" xmlns:a16="http://schemas.microsoft.com/office/drawing/2014/main" id="{053552CF-5D08-4FC1-AFF5-F0477A2E620D}"/>
              </a:ext>
            </a:extLst>
          </p:cNvPr>
          <p:cNvSpPr/>
          <p:nvPr/>
        </p:nvSpPr>
        <p:spPr>
          <a:xfrm>
            <a:off x="9371051" y="3730349"/>
            <a:ext cx="720000" cy="1028231"/>
          </a:xfrm>
          <a:prstGeom prst="bentUp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00" tIns="58750" rIns="117500" bIns="58750" rtlCol="0" anchor="ctr"/>
          <a:lstStyle/>
          <a:p>
            <a:pPr algn="ctr"/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02B3375E-0E13-41F4-8979-7B563737056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60784" y="1395756"/>
            <a:ext cx="5065699" cy="2223129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2900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D3B532E-96C8-4633-8086-94728BF5B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476000"/>
            <a:ext cx="10971372" cy="4527011"/>
          </a:xfrm>
        </p:spPr>
        <p:txBody>
          <a:bodyPr>
            <a:normAutofit/>
          </a:bodyPr>
          <a:lstStyle/>
          <a:p>
            <a:r>
              <a:rPr lang="pl-PL" sz="3000" dirty="0"/>
              <a:t>Do wykorzystania dla dużej liczby danych</a:t>
            </a:r>
          </a:p>
          <a:p>
            <a:r>
              <a:rPr lang="pl-PL" sz="3000" dirty="0"/>
              <a:t>Karta </a:t>
            </a:r>
            <a:r>
              <a:rPr lang="pl-PL" sz="3000" b="1" dirty="0"/>
              <a:t>Wstawianie</a:t>
            </a:r>
            <a:r>
              <a:rPr lang="pl-PL" sz="3000" dirty="0"/>
              <a:t> </a:t>
            </a:r>
            <a:r>
              <a:rPr lang="pl-PL" sz="30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l-PL" sz="3000" dirty="0"/>
              <a:t> </a:t>
            </a:r>
            <a:r>
              <a:rPr lang="pl-PL" sz="3000" b="1" dirty="0"/>
              <a:t>Tabela</a:t>
            </a:r>
          </a:p>
          <a:p>
            <a:r>
              <a:rPr lang="pl-PL" sz="3000" dirty="0"/>
              <a:t>Na karcie </a:t>
            </a:r>
            <a:r>
              <a:rPr lang="pl-PL" sz="3000" b="1" dirty="0"/>
              <a:t>Projekt tabeli </a:t>
            </a:r>
            <a:r>
              <a:rPr lang="pl-PL" sz="3000" dirty="0"/>
              <a:t>w grupie </a:t>
            </a:r>
            <a:r>
              <a:rPr lang="pl-PL" sz="3000" b="1" dirty="0"/>
              <a:t>Narzędzia</a:t>
            </a:r>
            <a:r>
              <a:rPr lang="pl-PL" sz="3000" dirty="0"/>
              <a:t>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3A47FAC8-B3C4-49A8-957A-2FE224B4EE6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53139" y="1128112"/>
            <a:ext cx="1486084" cy="140226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7" name="Tytuł 1">
            <a:extLst>
              <a:ext uri="{FF2B5EF4-FFF2-40B4-BE49-F238E27FC236}">
                <a16:creationId xmlns="" xmlns:a16="http://schemas.microsoft.com/office/drawing/2014/main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/>
              <a:t>Fragmentatory</a:t>
            </a:r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4C82459E-ED18-4ABB-96F9-A0DF9CE5F1C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b="3408"/>
          <a:stretch>
            <a:fillRect/>
          </a:stretch>
        </p:blipFill>
        <p:spPr>
          <a:xfrm>
            <a:off x="1397480" y="3206288"/>
            <a:ext cx="8160588" cy="2978853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8361F0D6-EEF1-4B4F-AA1A-4EB59815E174}"/>
              </a:ext>
            </a:extLst>
          </p:cNvPr>
          <p:cNvSpPr/>
          <p:nvPr/>
        </p:nvSpPr>
        <p:spPr>
          <a:xfrm flipH="1">
            <a:off x="0" y="6299200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D3F84D49-9661-4E28-BCEA-89F9E8D736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2" y="6389137"/>
            <a:ext cx="929911" cy="396000"/>
          </a:xfrm>
          <a:prstGeom prst="rect">
            <a:avLst/>
          </a:prstGeom>
        </p:spPr>
      </p:pic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A084BDBE-D09B-404B-AA9B-C471E1DCB4D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007</a:t>
            </a:r>
          </a:p>
        </p:txBody>
      </p:sp>
      <p:sp>
        <p:nvSpPr>
          <p:cNvPr id="12" name="Strzałka: w prawo 5">
            <a:extLst>
              <a:ext uri="{FF2B5EF4-FFF2-40B4-BE49-F238E27FC236}">
                <a16:creationId xmlns="" xmlns:a16="http://schemas.microsoft.com/office/drawing/2014/main" id="{8A30AED9-9475-4E80-AFF8-47A871B90A68}"/>
              </a:ext>
            </a:extLst>
          </p:cNvPr>
          <p:cNvSpPr/>
          <p:nvPr/>
        </p:nvSpPr>
        <p:spPr>
          <a:xfrm rot="5400000">
            <a:off x="8903945" y="2707946"/>
            <a:ext cx="540000" cy="324000"/>
          </a:xfrm>
          <a:prstGeom prst="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00" tIns="58750" rIns="117500" bIns="58750"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798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2" y="2561161"/>
            <a:ext cx="11167021" cy="33475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sz="quarter" idx="12"/>
          </p:nvPr>
        </p:nvSpPr>
        <p:spPr>
          <a:xfrm>
            <a:off x="11295140" y="6219062"/>
            <a:ext cx="731505" cy="5249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5224" y="950853"/>
            <a:ext cx="3033091" cy="3999551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91" y="436425"/>
            <a:ext cx="2356813" cy="960860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=""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644716"/>
            <a:ext cx="12190413" cy="23881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9600" b="1">
                <a:solidFill>
                  <a:schemeClr val="bg1"/>
                </a:solidFill>
                <a:latin typeface="Dosis"/>
              </a:rPr>
              <a:t>Dziękujemy </a:t>
            </a:r>
            <a:r>
              <a:rPr lang="pl-PL" sz="9600" b="1" smtClean="0">
                <a:solidFill>
                  <a:schemeClr val="bg1"/>
                </a:solidFill>
                <a:latin typeface="Dosis"/>
              </a:rPr>
              <a:t/>
            </a:r>
            <a:br>
              <a:rPr lang="pl-PL" sz="9600" b="1" smtClean="0">
                <a:solidFill>
                  <a:schemeClr val="bg1"/>
                </a:solidFill>
                <a:latin typeface="Dosis"/>
              </a:rPr>
            </a:br>
            <a:r>
              <a:rPr lang="pl-PL" sz="9600" b="1" smtClean="0">
                <a:solidFill>
                  <a:schemeClr val="bg1"/>
                </a:solidFill>
                <a:latin typeface="Dosis"/>
              </a:rPr>
              <a:t>za </a:t>
            </a:r>
            <a:r>
              <a:rPr lang="pl-PL" sz="9600" b="1" dirty="0">
                <a:solidFill>
                  <a:schemeClr val="bg1"/>
                </a:solidFill>
                <a:latin typeface="Dosis"/>
              </a:rPr>
              <a:t>uwagę!</a:t>
            </a:r>
          </a:p>
        </p:txBody>
      </p:sp>
    </p:spTree>
    <p:extLst>
      <p:ext uri="{BB962C8B-B14F-4D97-AF65-F5344CB8AC3E}">
        <p14:creationId xmlns="" xmlns:p14="http://schemas.microsoft.com/office/powerpoint/2010/main" val="10562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66</Words>
  <Application>Microsoft Office PowerPoint</Application>
  <PresentationFormat>Niestandardowy</PresentationFormat>
  <Paragraphs>24</Paragraphs>
  <Slides>8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HTML  </vt:lpstr>
      <vt:lpstr>Slajd 2</vt:lpstr>
      <vt:lpstr>Slajd 3</vt:lpstr>
      <vt:lpstr>Slajd 4</vt:lpstr>
      <vt:lpstr>Slajd 5</vt:lpstr>
      <vt:lpstr>Slajd 6</vt:lpstr>
      <vt:lpstr>Slajd 7</vt:lpstr>
      <vt:lpstr>HTML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Zaawansowane filtrowanie sortowanie</dc:title>
  <dc:creator>Wanda Jochemczyk</dc:creator>
  <cp:lastModifiedBy>mb</cp:lastModifiedBy>
  <cp:revision>21</cp:revision>
  <dcterms:created xsi:type="dcterms:W3CDTF">2020-05-17T18:01:58Z</dcterms:created>
  <dcterms:modified xsi:type="dcterms:W3CDTF">2020-07-09T08:30:06Z</dcterms:modified>
</cp:coreProperties>
</file>