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65" r:id="rId4"/>
    <p:sldId id="266" r:id="rId5"/>
    <p:sldId id="268" r:id="rId6"/>
    <p:sldId id="277" r:id="rId7"/>
    <p:sldId id="276" r:id="rId8"/>
    <p:sldId id="273" r:id="rId9"/>
    <p:sldId id="257" r:id="rId10"/>
    <p:sldId id="258" r:id="rId11"/>
    <p:sldId id="259" r:id="rId12"/>
    <p:sldId id="260" r:id="rId13"/>
    <p:sldId id="261" r:id="rId14"/>
    <p:sldId id="274" r:id="rId15"/>
    <p:sldId id="262" r:id="rId16"/>
    <p:sldId id="264" r:id="rId17"/>
    <p:sldId id="270" r:id="rId18"/>
    <p:sldId id="278" r:id="rId19"/>
    <p:sldId id="263" r:id="rId20"/>
    <p:sldId id="267" r:id="rId21"/>
    <p:sldId id="269" r:id="rId22"/>
    <p:sldId id="342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B"/>
    <a:srgbClr val="0070C0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 autoAdjust="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ADC5F-4F96-4586-B065-D90B25FA00A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586DA-3C07-4B04-BF09-71C08B54EC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89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7A595B-A50C-4DCB-931F-5126E86FC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BDF4BF7-07BC-4F0D-98EF-3DBBC9090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B67E53-176B-430D-85D0-2F17EB5D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2BA919-64FE-42F7-AE17-B84B4141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707C2C-ED7C-4BCE-BEBD-A6ACE0C56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91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7F6568-2E50-4A30-8A6B-10A892187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3EED8F6-2C1D-41B6-9760-8569D7E3C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E77F53-97AA-436D-B123-13A0AAAF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DA9FE-5301-4D4A-86DF-78AD4D7B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A3BD93-5EC4-4BD8-AB5A-BEC0BA6F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36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B598958-944A-430E-A9A1-26D22DAF5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CB4187-B0F0-4DDF-82AB-DDC373EAF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B5786A-5466-4258-84EA-78E5C97C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71DB0F-7EB6-4AEB-8741-80227D82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E7240F-95F1-49CD-88B5-A2A80D43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91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735697-5734-405B-A240-2B99CBDD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65AD99-6DE9-4133-AFA6-4E97C2B28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CBE368-8B85-47CE-BCAA-C0CDBD6B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3AC28F-5E52-4A2B-A451-35FCE3A7F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C44AA5-6E59-4466-9C8F-11A6852C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42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F3B51-EE9E-4E3B-AB46-F3AE6DA0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52D5C7-CFBE-4859-A280-3AE985311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DAC746-7BA4-4D46-A1AF-1AD8EE0E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0ED6E0-B3ED-412A-88A2-EB67CEF2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862429-424B-4313-ABDF-17950925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9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8938E-F1DB-45C4-BA5C-518601B0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863309-FCB8-4FFF-8488-44FED17C6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C7A1E98-31E6-4F13-9F0A-9A2483CBE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266673-6EF3-4220-8503-A60D39BE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5AC7679-4AE2-4CDA-9CBF-C2C7C785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BA5765-E1B4-4065-A217-636E2000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68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A3060-CE84-4D7C-894D-6AFCBD0E5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38E963-5517-4823-9732-351A5887D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0F2CD4-C2D1-4CFB-B8A5-39DD86970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701DE14-543C-473F-B5A5-308148D2E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8A98A9D-5D81-4F1D-B85C-954865C9C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042508B-2A36-4CB3-ABD9-8CF80ECB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2AD150B-BB21-48B4-936D-0239AC14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9876BEB-0465-4D97-9160-A72B626A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77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121B0D-8664-4B51-BD82-3E214923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8F58DDC-2DA4-4240-AF1E-E5A82626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2176E4-9A62-4F61-8B0D-042125A0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C61150D-74D6-4CC8-A509-87347E08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09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B8B5025-8CAC-4F5C-AFE1-CAA5C24C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3D67657-22DB-4C82-BD24-93FD258E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C0813B-1E16-40B5-86BD-91F215E0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352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23DB5D-1D47-488D-8AAB-970D1822B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160E4B-FD53-49D8-9A9C-5277DD63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9461D0-D816-44E1-A866-7C4145A1F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F530DA-8480-4257-9297-DDFE68CCA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29411C-B490-4214-A9F4-16AF9E9E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77B1E7-90D1-4E29-A014-18F91308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55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AB66D8-C877-41D8-85A7-DFB20027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64FC60A-780F-4AB9-9193-CF8D13269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E6B361-563F-44E5-9AE7-FC01FC6F0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313442-5A44-4228-8BB6-0CCAD9EE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607A13-089F-456E-871C-8A4E3C963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FAB883-2EE6-48A7-9BCC-0F35C749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39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05419D9-91BB-4C65-A37B-5DC6378F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FFCBA1-584D-4DF2-B895-5AEC4B093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6C73D8-9E31-4111-B81D-3448ABAC0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580A-DE8C-405D-99DE-6577F9A58AEB}" type="datetimeFigureOut">
              <a:rPr lang="pl-PL" smtClean="0"/>
              <a:t>2019-07-01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A1225C-3E26-445D-B41D-0C6F7D639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030B54-0468-43DA-B8AA-7B06C9A4F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1A24-F6F7-4C80-8ECC-8B41A44DFF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08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A03357F-318F-48DD-B79B-288A15F95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04259"/>
            <a:ext cx="12192000" cy="2387600"/>
          </a:xfrm>
        </p:spPr>
        <p:txBody>
          <a:bodyPr>
            <a:noAutofit/>
          </a:bodyPr>
          <a:lstStyle/>
          <a:p>
            <a:r>
              <a:rPr lang="pl-PL" sz="9600" b="1" dirty="0">
                <a:solidFill>
                  <a:schemeClr val="bg1"/>
                </a:solidFill>
                <a:latin typeface="Dosis"/>
              </a:rPr>
              <a:t>Zasady</a:t>
            </a:r>
            <a:br>
              <a:rPr lang="pl-PL" sz="9600" b="1" dirty="0">
                <a:solidFill>
                  <a:schemeClr val="bg1"/>
                </a:solidFill>
                <a:latin typeface="Dosis"/>
              </a:rPr>
            </a:br>
            <a:r>
              <a:rPr lang="pl-PL" sz="9600" b="1" dirty="0">
                <a:solidFill>
                  <a:schemeClr val="bg1"/>
                </a:solidFill>
                <a:latin typeface="Dosis"/>
              </a:rPr>
              <a:t>edycji tekstów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436324"/>
            <a:ext cx="2357120" cy="96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26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DA2DBB-379F-40C3-BDD1-E0718FC1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/>
              <a:t>Formatowanie akapitu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77A0-E573-4664-B57D-90F15995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l-PL" dirty="0"/>
              <a:t>Wyrównanie tekstu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do lewej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do środka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z prawej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wyjustowany </a:t>
            </a:r>
            <a:br>
              <a:rPr lang="pl-PL" dirty="0"/>
            </a:br>
            <a:r>
              <a:rPr lang="pl-PL" dirty="0"/>
              <a:t>(wyrównanie do lewej </a:t>
            </a:r>
            <a:br>
              <a:rPr lang="pl-PL" dirty="0"/>
            </a:br>
            <a:r>
              <a:rPr lang="pl-PL" dirty="0"/>
              <a:t>i z prawej jednocześnie)</a:t>
            </a:r>
          </a:p>
          <a:p>
            <a:pPr lvl="1"/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004BA88-47AE-4030-B9C2-33D15339A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436" y="2009555"/>
            <a:ext cx="4408629" cy="2838890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5546537C-2903-46EA-A8F7-120AEBB5230E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03451DF-1A4F-42A0-B793-F41BEB9BA307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C5BF6C-A27C-49A5-8E3E-220137318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ABCABF99-0C5A-45DF-82AC-28F253D3D3F3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02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DA2DBB-379F-40C3-BDD1-E0718FC1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dirty="0"/>
              <a:t>Formatowanie akapitu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77A0-E573-4664-B57D-90F15995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l-PL" dirty="0"/>
              <a:t>Wcięcia tekstu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z lewej, </a:t>
            </a:r>
            <a:r>
              <a:rPr lang="pl-PL" sz="2000" dirty="0">
                <a:solidFill>
                  <a:srgbClr val="0070C0"/>
                </a:solidFill>
              </a:rPr>
              <a:t>np. 0,5 cm</a:t>
            </a: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z prawej,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sz="2000" dirty="0">
                <a:solidFill>
                  <a:srgbClr val="0070C0"/>
                </a:solidFill>
              </a:rPr>
              <a:t>np. 0,5 cm</a:t>
            </a: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specjalne: pierwszy wiersz lub wysunięcie, </a:t>
            </a:r>
            <a:r>
              <a:rPr lang="pl-PL" sz="2000" dirty="0">
                <a:solidFill>
                  <a:srgbClr val="0070C0"/>
                </a:solidFill>
              </a:rPr>
              <a:t>np. 1,25 cm</a:t>
            </a: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endParaRPr lang="pl-PL" sz="2800" dirty="0"/>
          </a:p>
          <a:p>
            <a:pPr lvl="1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19A92A-7B59-42E6-AE56-5B334E8C9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489" y="4001294"/>
            <a:ext cx="6814416" cy="1655143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6" name="Grupa 5">
            <a:extLst>
              <a:ext uri="{FF2B5EF4-FFF2-40B4-BE49-F238E27FC236}">
                <a16:creationId xmlns:a16="http://schemas.microsoft.com/office/drawing/2014/main" id="{7159B830-312B-4171-AD9A-8F1928B4AF5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2A92BE84-D8EB-4187-BCF9-5A4B1899D484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67F40490-96CA-4153-BC35-FE152E821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B6474707-C28A-43C6-A43D-B5495FEF5312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5833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DA2DBB-379F-40C3-BDD1-E0718FC1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dirty="0"/>
              <a:t>Formatowanie akapitu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77A0-E573-4664-B57D-90F15995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l-PL" dirty="0"/>
              <a:t>Odstępy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przed akapitem,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0 pkt</a:t>
            </a: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po akapicie,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0 pkt</a:t>
            </a: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interlinia,</a:t>
            </a:r>
            <a:r>
              <a:rPr lang="pl-PL" sz="2800" dirty="0"/>
              <a:t>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1,5 wiersza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A1E9C0A-2BBC-40B6-A586-FB28D9C49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112" y="3622515"/>
            <a:ext cx="7526884" cy="2442936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914080D6-B600-4818-BCF0-093CAE3F4AD4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B8FD849-41B5-475C-BE2F-46D5D66212C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BE8D36D1-A5BC-426C-8E1B-8B4860639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C9E08E0D-7EE0-440A-9763-112FAF6C5307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508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DBF99E-6870-438C-970E-21431A23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Tabulatory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6EDC3A-934D-4607-BD04-115CB81E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Tabulatory wskazują sposób wyrównania</a:t>
            </a:r>
            <a:br>
              <a:rPr lang="pl-PL" dirty="0"/>
            </a:br>
            <a:r>
              <a:rPr lang="pl-PL" dirty="0"/>
              <a:t>tekstu względem punktu tabulacji.</a:t>
            </a:r>
          </a:p>
          <a:p>
            <a:r>
              <a:rPr lang="pl-PL" dirty="0"/>
              <a:t>Pozycja tabulatora,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15 cm</a:t>
            </a:r>
            <a:endParaRPr lang="pl-PL" sz="2000" dirty="0"/>
          </a:p>
          <a:p>
            <a:r>
              <a:rPr lang="pl-PL" dirty="0"/>
              <a:t>Rodzaj wyrównania,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do prawej</a:t>
            </a:r>
            <a:endParaRPr lang="pl-PL" sz="2000" dirty="0"/>
          </a:p>
          <a:p>
            <a:r>
              <a:rPr lang="pl-PL" dirty="0"/>
              <a:t>Znak wiodący,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brak</a:t>
            </a:r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14EF209-F685-40E1-ADEB-CC6D3BBF6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091" y="681037"/>
            <a:ext cx="4073579" cy="473672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74372C2-E3D1-4D08-93A0-57726B8FA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15" y="5606367"/>
            <a:ext cx="11843969" cy="516619"/>
          </a:xfrm>
          <a:prstGeom prst="rect">
            <a:avLst/>
          </a:prstGeom>
        </p:spPr>
      </p:pic>
      <p:grpSp>
        <p:nvGrpSpPr>
          <p:cNvPr id="6" name="Grupa 5">
            <a:extLst>
              <a:ext uri="{FF2B5EF4-FFF2-40B4-BE49-F238E27FC236}">
                <a16:creationId xmlns:a16="http://schemas.microsoft.com/office/drawing/2014/main" id="{7930EF1D-372B-4EED-A3DE-0CCD9967483A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347B7882-FF11-4702-B59C-BECA22AE22CE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C1F8986D-9C1B-4C09-9130-AEF72E497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7952F288-D79B-4A70-9FDB-6BDD8D020D9A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0219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4E4CFB-F64D-4DDE-AA7F-9969E690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Wygląd strony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327FAAE3-8ADC-4343-9EF2-E63F0E45439C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97AF46DF-B646-46C1-B880-72551EB44FEF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5F052435-4C05-45AF-A190-4E627A667B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E896BA7C-FD0F-4060-91FF-158F18D1F437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6623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F3A400-4974-4BB6-859C-F83FC768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Typowe błędy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8167627-F92C-4E0F-99EE-032DC7BD7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804" y="1531087"/>
            <a:ext cx="7285427" cy="4593265"/>
          </a:xfrm>
          <a:prstGeom prst="rect">
            <a:avLst/>
          </a:prstGeom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6B49EC6E-5113-4C53-A3DB-CDB32B5BC06B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6BD80FF-88EF-4538-A43D-77D8D6762854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AF43A713-6199-4DE9-9854-0DB4F3214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5574C74C-4EB9-42E3-91ED-2C71F4832DBF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744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C0E364-1D4E-41A1-A075-3F997C68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Poprawianie błędów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E7E2B8-4A83-489D-A608-38524DC30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Sprawdzanie poprawności stylistycznej</a:t>
            </a:r>
          </a:p>
          <a:p>
            <a:r>
              <a:rPr lang="pl-PL" dirty="0"/>
              <a:t>Sprawdzanie poprawności pisowni</a:t>
            </a:r>
          </a:p>
          <a:p>
            <a:r>
              <a:rPr lang="pl-PL" dirty="0"/>
              <a:t>Stosowanie automatycznej kontroli bękartów i wdów </a:t>
            </a:r>
          </a:p>
          <a:p>
            <a:r>
              <a:rPr lang="pl-PL" dirty="0"/>
              <a:t>Zagęszczanie odstępów między znakami</a:t>
            </a:r>
          </a:p>
          <a:p>
            <a:r>
              <a:rPr lang="pl-PL" dirty="0"/>
              <a:t>Stosowanie twardej spacji w przypadku sierot</a:t>
            </a:r>
          </a:p>
          <a:p>
            <a:endParaRPr lang="pl-PL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0ACF7358-8E56-42DC-B794-CA9489D87CE8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7C63C235-8F49-44F4-A7A8-DC2A3E852019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67C1EF94-5528-4E6A-895B-D68E4A02C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B92DBBC3-AEEF-42E3-AC92-1F3A26403D30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7102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4CF52-27A9-4A11-B3A0-6FB8B526A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Poprawianie błędów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CCD941-A361-4141-A070-288B0C3B5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Sprawdzanie poprawności pisowni umożliwia wyeliminowanie błędów ortograficznych i gramatycznych oraz powtórzeń.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Karta </a:t>
            </a:r>
            <a:r>
              <a:rPr lang="pl-PL" b="1" dirty="0"/>
              <a:t>Recenzja</a:t>
            </a:r>
            <a:r>
              <a:rPr lang="pl-PL" dirty="0"/>
              <a:t> | grupa </a:t>
            </a:r>
            <a:r>
              <a:rPr lang="pl-PL" b="1" dirty="0"/>
              <a:t>Sprawdzanie</a:t>
            </a:r>
          </a:p>
          <a:p>
            <a:r>
              <a:rPr lang="pl-PL" dirty="0"/>
              <a:t>Sprawdź dokument – weryfikacja ortografii </a:t>
            </a:r>
            <a:br>
              <a:rPr lang="pl-PL" dirty="0"/>
            </a:br>
            <a:r>
              <a:rPr lang="pl-PL" dirty="0"/>
              <a:t>i gramatyki</a:t>
            </a:r>
          </a:p>
          <a:p>
            <a:r>
              <a:rPr lang="pl-PL" dirty="0"/>
              <a:t>Tezaurus – sugerowanie synonimów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E5BE1C9-E57E-48D0-A8F7-50886E5846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39" b="20689"/>
          <a:stretch/>
        </p:blipFill>
        <p:spPr>
          <a:xfrm>
            <a:off x="7724065" y="3264194"/>
            <a:ext cx="3424255" cy="1878171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F2F7853B-C66D-4A62-8BEE-0F422D8CDE31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C609F0E-55D2-4375-94CB-55753346170E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800B959E-8494-4ABE-B074-B0C1E6D60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91B32F24-BD6B-4CE5-AE3F-F0A13692310A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296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C0E364-1D4E-41A1-A075-3F997C68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Poprawianie błędów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E7E2B8-4A83-489D-A608-38524DC30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Automatyczna kontrola bękartów i wdów uniemożliwia wstawienie ostatniego wiersza akapitu u góry strony lub pierwszego wiersza akapitu u dołu strony.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Akapit | karta Podziały wiersza i strony, </a:t>
            </a:r>
            <a:br>
              <a:rPr lang="pl-PL" dirty="0"/>
            </a:br>
            <a:r>
              <a:rPr lang="pl-PL" dirty="0"/>
              <a:t>sekcja Paginacja</a:t>
            </a:r>
          </a:p>
          <a:p>
            <a:r>
              <a:rPr lang="pl-PL" dirty="0"/>
              <a:t>Opcja domyślnie włączona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B3D5191-7897-4BBB-8F70-42F6ADE77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628" y="3157870"/>
            <a:ext cx="4485172" cy="2684556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0ACF7358-8E56-42DC-B794-CA9489D87CE8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7C63C235-8F49-44F4-A7A8-DC2A3E852019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67C1EF94-5528-4E6A-895B-D68E4A02C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B92DBBC3-AEEF-42E3-AC92-1F3A26403D30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4813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21BF85-09B2-4856-9A18-5CD456F8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Poprawianie błędów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61B6C-25AC-4F33-A5E1-9FA39A765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Twarda spacja (spacja nierozdzielająca) nie pozwala na łamanie </a:t>
            </a:r>
            <a:br>
              <a:rPr lang="pl-PL" dirty="0"/>
            </a:br>
            <a:r>
              <a:rPr lang="pl-PL" dirty="0"/>
              <a:t>w danym miejscu wiersza, łącząc poprzedzający ją znak tekstu </a:t>
            </a:r>
            <a:br>
              <a:rPr lang="pl-PL" dirty="0"/>
            </a:br>
            <a:r>
              <a:rPr lang="pl-PL" dirty="0"/>
              <a:t>ze znakiem następującym po niej.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Twarde spacje wstawia pod koniec pracy nad dokumentem, zaczynając od początku tekstu.</a:t>
            </a:r>
          </a:p>
          <a:p>
            <a:r>
              <a:rPr lang="pl-PL" dirty="0"/>
              <a:t>Wstawia się ją za pomocą kombinacji klawiszy </a:t>
            </a:r>
            <a:r>
              <a:rPr lang="pl-PL" b="1" dirty="0" err="1"/>
              <a:t>Shift+Ctrl+Spacja</a:t>
            </a:r>
            <a:endParaRPr lang="pl-PL" b="1" dirty="0"/>
          </a:p>
          <a:p>
            <a:r>
              <a:rPr lang="pl-PL" dirty="0"/>
              <a:t>Ma stały rozmiar niezależnie od justowania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B88B2B6E-1BEA-4584-A260-09FEE45B35C0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3D53C696-B554-4087-82DA-515FC1F5664C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5B2D4CA0-2F9B-4D86-BF84-18D8BE793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862B64C9-5555-4640-BA6C-4953CB2F4F12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72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4E4CFB-F64D-4DDE-AA7F-9969E690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Pojedyncze znaki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1450320" y="6481872"/>
            <a:ext cx="477520" cy="382832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004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DF859D88-EB47-494B-9620-ED738DF86BC3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9FE18756-4046-4141-8B00-0517B6F9AF04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33B03462-308F-4F28-8BB4-4CA6145F1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37A63413-BE2A-49C9-BAA8-FCBAEFED66EE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7476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8BE004-1565-4D42-8FD8-5634D720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854"/>
            <a:ext cx="10515600" cy="1325563"/>
          </a:xfrm>
        </p:spPr>
        <p:txBody>
          <a:bodyPr/>
          <a:lstStyle/>
          <a:p>
            <a:r>
              <a:rPr lang="pl-PL" dirty="0"/>
              <a:t>Obramowanie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4DEF33E-10BC-4D93-A2E4-2BC194D736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5073" y="1690689"/>
            <a:ext cx="6007708" cy="4420179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B84C3364-DC90-4159-8DAF-18EABE03EF0E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E1B55A66-57A9-46DF-8D95-EBEB151C9082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8919390C-CA95-4CE3-8D86-C800C835B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11" name="Prostokąt 10">
              <a:extLst>
                <a:ext uri="{FF2B5EF4-FFF2-40B4-BE49-F238E27FC236}">
                  <a16:creationId xmlns:a16="http://schemas.microsoft.com/office/drawing/2014/main" id="{35C1C8C2-D552-4A57-970D-B14CED4E86D1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004</a:t>
              </a:r>
            </a:p>
          </p:txBody>
        </p:sp>
      </p:grpSp>
      <p:sp>
        <p:nvSpPr>
          <p:cNvPr id="34" name="Objaśnienie: wygięta linia z paskiem wyróżniającym 33">
            <a:extLst>
              <a:ext uri="{FF2B5EF4-FFF2-40B4-BE49-F238E27FC236}">
                <a16:creationId xmlns:a16="http://schemas.microsoft.com/office/drawing/2014/main" id="{81D8C87F-B3A4-4146-92F2-06145CED4E6E}"/>
              </a:ext>
            </a:extLst>
          </p:cNvPr>
          <p:cNvSpPr/>
          <p:nvPr/>
        </p:nvSpPr>
        <p:spPr>
          <a:xfrm flipH="1">
            <a:off x="838200" y="1724354"/>
            <a:ext cx="1499191" cy="47835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469"/>
              <a:gd name="adj6" fmla="val -537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377B"/>
                </a:solidFill>
              </a:rPr>
              <a:t>Obramowanie tekstu</a:t>
            </a:r>
          </a:p>
        </p:txBody>
      </p:sp>
      <p:sp>
        <p:nvSpPr>
          <p:cNvPr id="35" name="Objaśnienie: wygięta linia z paskiem wyróżniającym 34">
            <a:extLst>
              <a:ext uri="{FF2B5EF4-FFF2-40B4-BE49-F238E27FC236}">
                <a16:creationId xmlns:a16="http://schemas.microsoft.com/office/drawing/2014/main" id="{BCC8EB9D-1846-43C3-975C-7FE5A1CDF6B3}"/>
              </a:ext>
            </a:extLst>
          </p:cNvPr>
          <p:cNvSpPr/>
          <p:nvPr/>
        </p:nvSpPr>
        <p:spPr>
          <a:xfrm>
            <a:off x="6096000" y="1059974"/>
            <a:ext cx="1499192" cy="47835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6969"/>
              <a:gd name="adj6" fmla="val -98331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B050"/>
                </a:solidFill>
              </a:rPr>
              <a:t>Obramowanie strony</a:t>
            </a:r>
          </a:p>
        </p:txBody>
      </p:sp>
    </p:spTree>
    <p:extLst>
      <p:ext uri="{BB962C8B-B14F-4D97-AF65-F5344CB8AC3E}">
        <p14:creationId xmlns:p14="http://schemas.microsoft.com/office/powerpoint/2010/main" val="675377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CB7A78-6A00-4C4E-AB8A-1F086FA85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Przydatne skróty klawiaturowe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ECC7EF-135C-4E5D-ADF7-3738E78ED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Ctrl+Shift</a:t>
            </a:r>
            <a:r>
              <a:rPr lang="pl-PL" b="1" dirty="0"/>
              <a:t>+ → </a:t>
            </a:r>
            <a:r>
              <a:rPr lang="pl-PL" dirty="0"/>
              <a:t>lub </a:t>
            </a:r>
            <a:r>
              <a:rPr lang="pl-PL" b="1" dirty="0"/>
              <a:t>←</a:t>
            </a:r>
            <a:r>
              <a:rPr lang="pl-PL" dirty="0"/>
              <a:t> – zaznaczenie jednego słowa lub fragmentu słowa (w zależności od położenia kursora)</a:t>
            </a:r>
          </a:p>
          <a:p>
            <a:r>
              <a:rPr lang="pl-PL" b="1" dirty="0" err="1"/>
              <a:t>Ctrl+Shift</a:t>
            </a:r>
            <a:r>
              <a:rPr lang="pl-PL" b="1" dirty="0"/>
              <a:t>+ ↑ </a:t>
            </a:r>
            <a:r>
              <a:rPr lang="pl-PL" dirty="0"/>
              <a:t>lub </a:t>
            </a:r>
            <a:r>
              <a:rPr lang="pl-PL" b="1" dirty="0"/>
              <a:t>↓</a:t>
            </a:r>
            <a:r>
              <a:rPr lang="pl-PL" dirty="0"/>
              <a:t> – zaznaczenie jednego akapitu</a:t>
            </a:r>
          </a:p>
          <a:p>
            <a:r>
              <a:rPr lang="pl-PL" b="1" dirty="0" err="1"/>
              <a:t>Shift+Home</a:t>
            </a:r>
            <a:r>
              <a:rPr lang="pl-PL" b="1" dirty="0"/>
              <a:t> </a:t>
            </a:r>
            <a:r>
              <a:rPr lang="pl-PL" dirty="0"/>
              <a:t>– zaznaczenie tekstu do początku wiersza</a:t>
            </a:r>
          </a:p>
          <a:p>
            <a:r>
              <a:rPr lang="pl-PL" b="1" dirty="0" err="1"/>
              <a:t>Ctrl+Shift+Home</a:t>
            </a:r>
            <a:r>
              <a:rPr lang="pl-PL" b="1" dirty="0"/>
              <a:t> </a:t>
            </a:r>
            <a:r>
              <a:rPr lang="pl-PL" dirty="0"/>
              <a:t>– zaznaczenie tekstu do początku dokumentu</a:t>
            </a:r>
          </a:p>
          <a:p>
            <a:r>
              <a:rPr lang="pl-PL" b="1" dirty="0" err="1"/>
              <a:t>Shift+End</a:t>
            </a:r>
            <a:r>
              <a:rPr lang="pl-PL" b="1" dirty="0"/>
              <a:t> </a:t>
            </a:r>
            <a:r>
              <a:rPr lang="pl-PL" dirty="0"/>
              <a:t>– zaznaczenie tekstu do końca wiersza</a:t>
            </a:r>
          </a:p>
          <a:p>
            <a:r>
              <a:rPr lang="pl-PL" b="1" dirty="0" err="1"/>
              <a:t>Ctrl+Shift+End</a:t>
            </a:r>
            <a:r>
              <a:rPr lang="pl-PL" b="1" dirty="0"/>
              <a:t> </a:t>
            </a:r>
            <a:r>
              <a:rPr lang="pl-PL" dirty="0"/>
              <a:t>– zaznaczenie tekstu do końca dokumentu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ED3C6ABA-1587-4041-8DD7-06DB79327EFE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6A820CE4-92A0-47EE-ADFB-8F25396975BB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67E1F431-7021-4B69-B85D-4F3EA313D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D7F5BDC8-2D66-46CD-9291-B5CFC6EDBC97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6496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525" y="2560568"/>
            <a:ext cx="11168475" cy="334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22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6172" y="950632"/>
            <a:ext cx="3033486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436324"/>
            <a:ext cx="2357120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4259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600" b="1" dirty="0">
                <a:solidFill>
                  <a:schemeClr val="bg1"/>
                </a:solidFill>
                <a:latin typeface="Dosis"/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105628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A87E4-AC85-4B1B-AAE9-F45AF951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dirty="0"/>
              <a:t>Czcionka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D4A219-3EC5-4C8D-A7B9-A507440DF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740"/>
            <a:ext cx="10515600" cy="4351338"/>
          </a:xfrm>
        </p:spPr>
        <p:txBody>
          <a:bodyPr/>
          <a:lstStyle/>
          <a:p>
            <a:r>
              <a:rPr lang="pl-PL" dirty="0"/>
              <a:t>Szeryfowa</a:t>
            </a:r>
            <a:br>
              <a:rPr lang="pl-PL" dirty="0"/>
            </a:br>
            <a:r>
              <a:rPr lang="pl-PL" sz="2000" dirty="0">
                <a:solidFill>
                  <a:srgbClr val="0070C0"/>
                </a:solidFill>
              </a:rPr>
              <a:t>np. Times New Roman</a:t>
            </a:r>
          </a:p>
          <a:p>
            <a:r>
              <a:rPr lang="pl-PL" dirty="0" err="1"/>
              <a:t>Bezszeryfowa</a:t>
            </a:r>
            <a:br>
              <a:rPr lang="pl-PL" dirty="0"/>
            </a:br>
            <a:r>
              <a:rPr lang="pl-PL" sz="2000" dirty="0">
                <a:solidFill>
                  <a:srgbClr val="0070C0"/>
                </a:solidFill>
              </a:rPr>
              <a:t>np. Arial, Calibri</a:t>
            </a:r>
          </a:p>
          <a:p>
            <a:r>
              <a:rPr lang="pl-PL" dirty="0"/>
              <a:t>Główne parametry: </a:t>
            </a:r>
            <a:br>
              <a:rPr lang="pl-PL" dirty="0"/>
            </a:br>
            <a:r>
              <a:rPr lang="pl-PL" dirty="0"/>
              <a:t>rodzaj, styl, rozmiar, </a:t>
            </a:r>
            <a:br>
              <a:rPr lang="pl-PL" dirty="0"/>
            </a:br>
            <a:r>
              <a:rPr lang="pl-PL" dirty="0"/>
              <a:t>kolor</a:t>
            </a:r>
          </a:p>
          <a:p>
            <a:r>
              <a:rPr lang="pl-PL" dirty="0"/>
              <a:t>Dodatkowe efekty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5C2DDE1-6D8C-4A6C-A086-1786C1D23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247" y="172085"/>
            <a:ext cx="6585636" cy="194604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37BB15E-4ABB-455E-A868-728D61C04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415" y="2146300"/>
            <a:ext cx="6833468" cy="3990975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4" name="Grupa 3">
            <a:extLst>
              <a:ext uri="{FF2B5EF4-FFF2-40B4-BE49-F238E27FC236}">
                <a16:creationId xmlns:a16="http://schemas.microsoft.com/office/drawing/2014/main" id="{37C31225-5795-4A26-B171-9A3CAE12220D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7" name="Prostokąt 6"/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13" name="Prostokąt 12"/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046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448F5-8781-47F1-B2AE-BB4B9B26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korzystania z czcionek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0342E0-D7C7-4BC2-BBD1-3A68E751E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Krój czcionki należy dobrać do rodzaju dokumentu.</a:t>
            </a:r>
          </a:p>
          <a:p>
            <a:r>
              <a:rPr lang="pl-PL" dirty="0"/>
              <a:t>Nie należy nadużywać wyróżnień.</a:t>
            </a:r>
          </a:p>
          <a:p>
            <a:r>
              <a:rPr lang="pl-PL" dirty="0"/>
              <a:t>W jednym dokumencie należy korzystać z maksymalnie trzech rodzajów czcionki.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71D2C2B0-11C4-4618-9DE8-A954DCBF7FBA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6F4BB9F3-644E-453F-AA68-5FCCA587F48B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9D3E5F73-90D3-44DF-853F-9FDBD13FD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6A32FA5B-28FA-4799-BD90-6F651199E974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542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3CD2D9-051E-4918-90F5-D5015BEB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Znaki interpunkcyjne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21CBB-F4FD-4B85-8CD0-0C94C110F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Kropkę, przecinek, średnik, wykrzyknik i znak zapytania pisze się bezpośrednio po wyrazie.</a:t>
            </a:r>
            <a:br>
              <a:rPr lang="pl-PL" dirty="0"/>
            </a:b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Dokąd idziesz? Do domu, a ty?</a:t>
            </a:r>
          </a:p>
          <a:p>
            <a:r>
              <a:rPr lang="pl-PL" dirty="0"/>
              <a:t>Przed nawiasem otwierającym i po nawiasie zamykającym stawia się spację. Po nawiasie otwierającym i przed nawiasem zamykającym nie stawia się spacji.</a:t>
            </a:r>
          </a:p>
          <a:p>
            <a:pPr marL="230400" indent="0">
              <a:buNone/>
            </a:pP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Alicja (siostra Emila) brała udział w Powstaniu Warszawskim.  </a:t>
            </a:r>
          </a:p>
          <a:p>
            <a:r>
              <a:rPr lang="pl-PL" dirty="0"/>
              <a:t>Powyższa zasada dotyczy również cudzysłowów.</a:t>
            </a:r>
          </a:p>
          <a:p>
            <a:pPr marL="230400" indent="0">
              <a:buNone/>
            </a:pP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Autorem opowiadania „Stary człowiek i morze” jest Ernest Hemingway.</a:t>
            </a:r>
          </a:p>
          <a:p>
            <a:pPr marL="514350" indent="-514350" algn="ctr">
              <a:buFont typeface="+mj-lt"/>
              <a:buAutoNum type="arabicPeriod"/>
            </a:pPr>
            <a:endParaRPr lang="pl-PL" dirty="0"/>
          </a:p>
          <a:p>
            <a:endParaRPr lang="pl-PL" dirty="0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C698C97-5894-4016-A2A4-78969FD5F972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21773137-2370-46D8-883B-BAADBBA190A7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68AB79D7-4D55-48C5-830A-5604AA4A8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867F302D-BE1C-4C89-A903-7C3AC3116C66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571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B9403F-E468-4472-9619-0E5369DF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Dywiz (łącznik), półpauza i pauza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47F17C-921F-4098-A0EE-DA3A2DE21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dirty="0"/>
              <a:t>Wybrane zastosowania dywizu (-)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do dzielenia wyrazów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do zapisu nazw miejscowości,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Bielsko-Biała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do zapisu nazwisk złożonych,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Maria Skłodowska-Curie</a:t>
            </a:r>
            <a:endParaRPr lang="pl-PL" sz="20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do zapisu przymiotników złożonych,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biało-czerwony</a:t>
            </a:r>
          </a:p>
          <a:p>
            <a:r>
              <a:rPr lang="pl-PL" dirty="0"/>
              <a:t>Wybrane zastosowania półpauzy (–) i pauzy (—)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między wyrazami,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Pójdziemy jutro – wtrącił – jak będzie czas.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przy zapisie zakresów,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w godzinach 8.00–15.00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przy zapisie definicji, </a:t>
            </a:r>
            <a:r>
              <a:rPr lang="pl-PL" sz="2000" dirty="0"/>
              <a:t>np. </a:t>
            </a:r>
            <a:r>
              <a:rPr lang="pl-PL" sz="2000" dirty="0">
                <a:solidFill>
                  <a:srgbClr val="0070C0"/>
                </a:solidFill>
              </a:rPr>
              <a:t>Myślnik – znak interpunkcyjny rozdzielający wyrażenia…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/>
              <a:t>do zapisu dialogów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AB625675-39F6-4DFC-B2E2-021D0F84A8B3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0CA19F55-29B4-4EBF-A752-3CC05078D8FD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2C9FCC2A-1DB6-4266-9275-13BCC21A3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B099C559-1940-4E08-91FB-025731A81453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403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2C19A1-688E-4094-90F1-CE54D1EA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Dywiz (łącznik), półpauza i pauza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F1E134-133D-44A0-9750-A98170DB8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Dywiz wstawia się z klawiatury.</a:t>
            </a:r>
          </a:p>
          <a:p>
            <a:r>
              <a:rPr lang="pl-PL" dirty="0"/>
              <a:t>Półpauzę można wstawić na dwa sposoby: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b="1" dirty="0"/>
              <a:t>Wstawianie</a:t>
            </a:r>
            <a:r>
              <a:rPr lang="pl-PL" dirty="0"/>
              <a:t> → </a:t>
            </a:r>
            <a:r>
              <a:rPr lang="pl-PL" b="1" dirty="0"/>
              <a:t>Symbol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b="1" dirty="0" err="1"/>
              <a:t>Ctrl+Num</a:t>
            </a:r>
            <a:r>
              <a:rPr lang="pl-PL" b="1" dirty="0"/>
              <a:t>- </a:t>
            </a:r>
          </a:p>
          <a:p>
            <a:r>
              <a:rPr lang="pl-PL" dirty="0"/>
              <a:t>Pauzę można wstawić na dwa sposoby:</a:t>
            </a:r>
            <a:r>
              <a:rPr lang="pl-PL" b="1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b="1" dirty="0"/>
              <a:t>Wstawianie</a:t>
            </a:r>
            <a:r>
              <a:rPr lang="pl-PL" dirty="0"/>
              <a:t> → </a:t>
            </a:r>
            <a:r>
              <a:rPr lang="pl-PL" b="1" dirty="0"/>
              <a:t>Symbol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b="1" dirty="0" err="1"/>
              <a:t>Ctrl+Shift+Num</a:t>
            </a:r>
            <a:r>
              <a:rPr lang="pl-PL" b="1" dirty="0"/>
              <a:t>-</a:t>
            </a:r>
          </a:p>
          <a:p>
            <a:r>
              <a:rPr lang="pl-PL" dirty="0"/>
              <a:t>Edytor dokonuje autokorekty, gdy napisze się kolejno słowo, spację, dywiz, spację i słowo – dywiz zostaje zamieniony na półpauzę. </a:t>
            </a:r>
            <a:br>
              <a:rPr lang="pl-PL" dirty="0"/>
            </a:br>
            <a:endParaRPr lang="pl-PL" dirty="0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3E21AEBA-DDF3-46B5-A598-E6D51747CAE2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5B128BE2-B8F1-4EF9-890C-E53C056C2E95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9E9D3026-EE89-4BA6-BD3A-4DBD24BA3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C068A5F2-2A86-4E21-9B49-0A5AEA456C8B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228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4E4CFB-F64D-4DDE-AA7F-9969E690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Akapity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EB48D775-40A7-48BE-9F37-C4EA4B2640B0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770A4850-892B-45FA-A756-0B317AC45AD4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68248BDC-8C95-4FB9-9D49-C24E2FA3A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41C285A8-0C61-4C94-8295-5A6013B448CE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082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823CDC-9EF2-4904-9474-D7541B06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Akapit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BC6247-0FE6-42ED-8897-394D9C5F4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Akapit to fragment tekstu stanowiący logiczną całość. Można go rozpocząć wcięciem pierwszego wiersza albo zwiększonym odstępem między kolejnymi partiami tekstu.</a:t>
            </a:r>
          </a:p>
          <a:p>
            <a:r>
              <a:rPr lang="pl-PL" dirty="0"/>
              <a:t>Nie należy łączyć obu rodzajów wyróżnień akapitu.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4BBD531-9447-4443-80DE-586F488A516A}"/>
              </a:ext>
            </a:extLst>
          </p:cNvPr>
          <p:cNvGrpSpPr/>
          <p:nvPr/>
        </p:nvGrpSpPr>
        <p:grpSpPr>
          <a:xfrm>
            <a:off x="0" y="6299200"/>
            <a:ext cx="12192000" cy="558800"/>
            <a:chOff x="0" y="6299200"/>
            <a:chExt cx="12192000" cy="558800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A8303BF9-55F5-4362-9AE1-FE498CBE7787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9C0CB07E-7203-4D8D-A4A4-A23FD6FB1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35BCB33B-1997-4837-9545-9639F7E3B865}"/>
                </a:ext>
              </a:extLst>
            </p:cNvPr>
            <p:cNvSpPr/>
            <p:nvPr/>
          </p:nvSpPr>
          <p:spPr>
            <a:xfrm>
              <a:off x="11395731" y="6375683"/>
              <a:ext cx="4972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srgbClr val="00377B"/>
                  </a:solidFill>
                </a:rPr>
                <a:t>009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2970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428</Words>
  <Application>Microsoft Office PowerPoint</Application>
  <PresentationFormat>Panoramiczny</PresentationFormat>
  <Paragraphs>121</Paragraphs>
  <Slides>22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Dosis</vt:lpstr>
      <vt:lpstr>Wingdings</vt:lpstr>
      <vt:lpstr>Motyw pakietu Office</vt:lpstr>
      <vt:lpstr>Zasady edycji tekstów</vt:lpstr>
      <vt:lpstr>Pojedyncze znaki</vt:lpstr>
      <vt:lpstr>Czcionka</vt:lpstr>
      <vt:lpstr>Zasady korzystania z czcionek</vt:lpstr>
      <vt:lpstr>Znaki interpunkcyjne</vt:lpstr>
      <vt:lpstr>Dywiz (łącznik), półpauza i pauza</vt:lpstr>
      <vt:lpstr>Dywiz (łącznik), półpauza i pauza</vt:lpstr>
      <vt:lpstr>Akapity</vt:lpstr>
      <vt:lpstr>Akapit</vt:lpstr>
      <vt:lpstr>Formatowanie akapitu</vt:lpstr>
      <vt:lpstr>Formatowanie akapitu</vt:lpstr>
      <vt:lpstr>Formatowanie akapitu</vt:lpstr>
      <vt:lpstr>Tabulatory</vt:lpstr>
      <vt:lpstr>Wygląd strony</vt:lpstr>
      <vt:lpstr>Typowe błędy</vt:lpstr>
      <vt:lpstr>Poprawianie błędów</vt:lpstr>
      <vt:lpstr>Poprawianie błędów</vt:lpstr>
      <vt:lpstr>Poprawianie błędów</vt:lpstr>
      <vt:lpstr>Poprawianie błędów</vt:lpstr>
      <vt:lpstr>Obramowanie</vt:lpstr>
      <vt:lpstr>Przydatne skróty klawiaturowe</vt:lpstr>
      <vt:lpstr>HTML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Pętle</dc:title>
  <dc:creator>Wanda Jochemczyk</dc:creator>
  <cp:lastModifiedBy>Beata Brzeg-Wieluńska</cp:lastModifiedBy>
  <cp:revision>114</cp:revision>
  <dcterms:created xsi:type="dcterms:W3CDTF">2019-04-10T19:28:45Z</dcterms:created>
  <dcterms:modified xsi:type="dcterms:W3CDTF">2019-07-01T10:53:47Z</dcterms:modified>
</cp:coreProperties>
</file>