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5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3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272" r:id="rId12"/>
  </p:sldIdLst>
  <p:sldSz cx="12190413" cy="6859588"/>
  <p:notesSz cx="6858000" cy="9144000"/>
  <p:defaultTextStyle>
    <a:defPPr>
      <a:defRPr lang="en-US"/>
    </a:defPPr>
    <a:lvl1pPr marL="0" algn="l" defTabSz="549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9920" algn="l" defTabSz="549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9840" algn="l" defTabSz="549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9760" algn="l" defTabSz="549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9681" algn="l" defTabSz="549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9601" algn="l" defTabSz="549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9521" algn="l" defTabSz="549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9441" algn="l" defTabSz="549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99361" algn="l" defTabSz="54992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B"/>
    <a:srgbClr val="85B535"/>
    <a:srgbClr val="699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Białek" userId="1b7c61a26c8c54c0" providerId="LiveId" clId="{E8DAFE17-91A5-4214-A23D-1D93FFC50729}"/>
    <pc:docChg chg="custSel modSld">
      <pc:chgData name="Maria Białek" userId="1b7c61a26c8c54c0" providerId="LiveId" clId="{E8DAFE17-91A5-4214-A23D-1D93FFC50729}" dt="2022-08-19T06:54:20.771" v="0" actId="478"/>
      <pc:docMkLst>
        <pc:docMk/>
      </pc:docMkLst>
      <pc:sldChg chg="delSp mod">
        <pc:chgData name="Maria Białek" userId="1b7c61a26c8c54c0" providerId="LiveId" clId="{E8DAFE17-91A5-4214-A23D-1D93FFC50729}" dt="2022-08-19T06:54:20.771" v="0" actId="478"/>
        <pc:sldMkLst>
          <pc:docMk/>
          <pc:sldMk cId="1916309098" sldId="271"/>
        </pc:sldMkLst>
        <pc:spChg chg="del">
          <ac:chgData name="Maria Białek" userId="1b7c61a26c8c54c0" providerId="LiveId" clId="{E8DAFE17-91A5-4214-A23D-1D93FFC50729}" dt="2022-08-19T06:54:20.771" v="0" actId="478"/>
          <ac:spMkLst>
            <pc:docMk/>
            <pc:sldMk cId="1916309098" sldId="271"/>
            <ac:spMk id="5" creationId="{598412C6-BB96-8F86-0239-8EAFD854CB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AACC848-5EA3-4776-9F8D-E6668D2932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230C21F-F8CE-4732-A5D1-9D967FC2A7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C4706-E3BD-4D75-800A-2CC0191E95FF}" type="datetimeFigureOut">
              <a:rPr lang="pl-PL" smtClean="0"/>
              <a:t>19.08.2022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ADAEC3D-A8E9-496C-BFB6-224D4455BB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E656533-7A7D-420C-9CD3-5A27D57122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0036-61F4-4292-8FF2-D61F127218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138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6AFB-F9EB-4096-ACF1-6D2809DA55F4}" type="datetimeFigureOut">
              <a:rPr lang="pl-PL" smtClean="0"/>
              <a:pPr/>
              <a:t>19.08.2022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F7E8C-FC2B-4057-B503-16481B6B4DE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998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9920" algn="l" defTabSz="10998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9840" algn="l" defTabSz="10998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9760" algn="l" defTabSz="10998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9681" algn="l" defTabSz="10998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9601" algn="l" defTabSz="10998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9521" algn="l" defTabSz="10998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9441" algn="l" defTabSz="10998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99361" algn="l" defTabSz="10998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>
            <a:noAutofit/>
          </a:bodyPr>
          <a:lstStyle>
            <a:lvl1pPr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Dosis" pitchFamily="2" charset="-18"/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50B8-43AA-49B9-B676-9C376B33434E}" type="datetime1">
              <a:rPr lang="en-US" smtClean="0"/>
              <a:t>8/19/2022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8057B74-4E11-97DB-BB0F-EA0CA2B77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436324"/>
            <a:ext cx="2357120" cy="960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21" y="179451"/>
            <a:ext cx="10971372" cy="1143265"/>
          </a:xfrm>
        </p:spPr>
        <p:txBody>
          <a:bodyPr vert="horz" lIns="108850" tIns="54425" rIns="108850" bIns="54425" rtlCol="0" anchor="ctr">
            <a:normAutofit/>
          </a:bodyPr>
          <a:lstStyle>
            <a:lvl1pPr algn="l">
              <a:defRPr lang="pl-PL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-18"/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271B169C-799F-4D4C-8B28-A42FF7819D9E}"/>
              </a:ext>
            </a:extLst>
          </p:cNvPr>
          <p:cNvGrpSpPr/>
          <p:nvPr userDrawn="1"/>
        </p:nvGrpSpPr>
        <p:grpSpPr>
          <a:xfrm>
            <a:off x="10923921" y="356472"/>
            <a:ext cx="656971" cy="820992"/>
            <a:chOff x="8205063" y="2546714"/>
            <a:chExt cx="938530" cy="1172845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39F4A1EA-3A30-4428-B947-F99E391AC63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05063" y="2546714"/>
              <a:ext cx="938072" cy="1172565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CACCBF03-097B-4714-8277-247B568C00B5}"/>
                </a:ext>
              </a:extLst>
            </p:cNvPr>
            <p:cNvSpPr/>
            <p:nvPr/>
          </p:nvSpPr>
          <p:spPr>
            <a:xfrm>
              <a:off x="8366722" y="2741916"/>
              <a:ext cx="612775" cy="751840"/>
            </a:xfrm>
            <a:custGeom>
              <a:avLst/>
              <a:gdLst/>
              <a:ahLst/>
              <a:cxnLst/>
              <a:rect l="l" t="t" r="r" b="b"/>
              <a:pathLst>
                <a:path w="612775" h="751839">
                  <a:moveTo>
                    <a:pt x="257048" y="559054"/>
                  </a:moveTo>
                  <a:lnTo>
                    <a:pt x="214680" y="559054"/>
                  </a:lnTo>
                  <a:lnTo>
                    <a:pt x="208762" y="595045"/>
                  </a:lnTo>
                  <a:lnTo>
                    <a:pt x="201447" y="631037"/>
                  </a:lnTo>
                  <a:lnTo>
                    <a:pt x="192722" y="667092"/>
                  </a:lnTo>
                  <a:lnTo>
                    <a:pt x="182600" y="703249"/>
                  </a:lnTo>
                  <a:lnTo>
                    <a:pt x="170243" y="659968"/>
                  </a:lnTo>
                  <a:lnTo>
                    <a:pt x="161010" y="626389"/>
                  </a:lnTo>
                  <a:lnTo>
                    <a:pt x="159829" y="622122"/>
                  </a:lnTo>
                  <a:lnTo>
                    <a:pt x="151142" y="588378"/>
                  </a:lnTo>
                  <a:lnTo>
                    <a:pt x="144373" y="559054"/>
                  </a:lnTo>
                  <a:lnTo>
                    <a:pt x="118198" y="559054"/>
                  </a:lnTo>
                  <a:lnTo>
                    <a:pt x="110972" y="587451"/>
                  </a:lnTo>
                  <a:lnTo>
                    <a:pt x="101765" y="621093"/>
                  </a:lnTo>
                  <a:lnTo>
                    <a:pt x="90449" y="660374"/>
                  </a:lnTo>
                  <a:lnTo>
                    <a:pt x="77419" y="704075"/>
                  </a:lnTo>
                  <a:lnTo>
                    <a:pt x="65976" y="659053"/>
                  </a:lnTo>
                  <a:lnTo>
                    <a:pt x="56946" y="619887"/>
                  </a:lnTo>
                  <a:lnTo>
                    <a:pt x="50330" y="586562"/>
                  </a:lnTo>
                  <a:lnTo>
                    <a:pt x="46126" y="559054"/>
                  </a:lnTo>
                  <a:lnTo>
                    <a:pt x="0" y="559054"/>
                  </a:lnTo>
                  <a:lnTo>
                    <a:pt x="13500" y="598220"/>
                  </a:lnTo>
                  <a:lnTo>
                    <a:pt x="27203" y="642886"/>
                  </a:lnTo>
                  <a:lnTo>
                    <a:pt x="41021" y="693127"/>
                  </a:lnTo>
                  <a:lnTo>
                    <a:pt x="54851" y="749020"/>
                  </a:lnTo>
                  <a:lnTo>
                    <a:pt x="95846" y="749020"/>
                  </a:lnTo>
                  <a:lnTo>
                    <a:pt x="107073" y="704075"/>
                  </a:lnTo>
                  <a:lnTo>
                    <a:pt x="119913" y="656945"/>
                  </a:lnTo>
                  <a:lnTo>
                    <a:pt x="128905" y="626389"/>
                  </a:lnTo>
                  <a:lnTo>
                    <a:pt x="137807" y="656043"/>
                  </a:lnTo>
                  <a:lnTo>
                    <a:pt x="146392" y="686346"/>
                  </a:lnTo>
                  <a:lnTo>
                    <a:pt x="154597" y="717321"/>
                  </a:lnTo>
                  <a:lnTo>
                    <a:pt x="162394" y="749020"/>
                  </a:lnTo>
                  <a:lnTo>
                    <a:pt x="202590" y="749020"/>
                  </a:lnTo>
                  <a:lnTo>
                    <a:pt x="213931" y="703249"/>
                  </a:lnTo>
                  <a:lnTo>
                    <a:pt x="215531" y="696823"/>
                  </a:lnTo>
                  <a:lnTo>
                    <a:pt x="228993" y="647763"/>
                  </a:lnTo>
                  <a:lnTo>
                    <a:pt x="242862" y="601840"/>
                  </a:lnTo>
                  <a:lnTo>
                    <a:pt x="257048" y="559054"/>
                  </a:lnTo>
                  <a:close/>
                </a:path>
                <a:path w="612775" h="751839">
                  <a:moveTo>
                    <a:pt x="375551" y="695083"/>
                  </a:moveTo>
                  <a:lnTo>
                    <a:pt x="357632" y="656767"/>
                  </a:lnTo>
                  <a:lnTo>
                    <a:pt x="321081" y="632206"/>
                  </a:lnTo>
                  <a:lnTo>
                    <a:pt x="312521" y="625627"/>
                  </a:lnTo>
                  <a:lnTo>
                    <a:pt x="306501" y="618998"/>
                  </a:lnTo>
                  <a:lnTo>
                    <a:pt x="302945" y="612521"/>
                  </a:lnTo>
                  <a:lnTo>
                    <a:pt x="301777" y="606412"/>
                  </a:lnTo>
                  <a:lnTo>
                    <a:pt x="303631" y="598030"/>
                  </a:lnTo>
                  <a:lnTo>
                    <a:pt x="309194" y="591680"/>
                  </a:lnTo>
                  <a:lnTo>
                    <a:pt x="318414" y="587667"/>
                  </a:lnTo>
                  <a:lnTo>
                    <a:pt x="331279" y="586257"/>
                  </a:lnTo>
                  <a:lnTo>
                    <a:pt x="340156" y="586714"/>
                  </a:lnTo>
                  <a:lnTo>
                    <a:pt x="349173" y="588137"/>
                  </a:lnTo>
                  <a:lnTo>
                    <a:pt x="358254" y="590613"/>
                  </a:lnTo>
                  <a:lnTo>
                    <a:pt x="367385" y="594245"/>
                  </a:lnTo>
                  <a:lnTo>
                    <a:pt x="367334" y="586257"/>
                  </a:lnTo>
                  <a:lnTo>
                    <a:pt x="338493" y="556844"/>
                  </a:lnTo>
                  <a:lnTo>
                    <a:pt x="329133" y="556463"/>
                  </a:lnTo>
                  <a:lnTo>
                    <a:pt x="302323" y="560298"/>
                  </a:lnTo>
                  <a:lnTo>
                    <a:pt x="282079" y="571182"/>
                  </a:lnTo>
                  <a:lnTo>
                    <a:pt x="269278" y="588251"/>
                  </a:lnTo>
                  <a:lnTo>
                    <a:pt x="264820" y="610590"/>
                  </a:lnTo>
                  <a:lnTo>
                    <a:pt x="267703" y="627557"/>
                  </a:lnTo>
                  <a:lnTo>
                    <a:pt x="275971" y="641464"/>
                  </a:lnTo>
                  <a:lnTo>
                    <a:pt x="289001" y="653859"/>
                  </a:lnTo>
                  <a:lnTo>
                    <a:pt x="306184" y="666343"/>
                  </a:lnTo>
                  <a:lnTo>
                    <a:pt x="318935" y="674992"/>
                  </a:lnTo>
                  <a:lnTo>
                    <a:pt x="328726" y="682599"/>
                  </a:lnTo>
                  <a:lnTo>
                    <a:pt x="335026" y="690422"/>
                  </a:lnTo>
                  <a:lnTo>
                    <a:pt x="337248" y="699668"/>
                  </a:lnTo>
                  <a:lnTo>
                    <a:pt x="335102" y="708571"/>
                  </a:lnTo>
                  <a:lnTo>
                    <a:pt x="328879" y="715518"/>
                  </a:lnTo>
                  <a:lnTo>
                    <a:pt x="318922" y="720026"/>
                  </a:lnTo>
                  <a:lnTo>
                    <a:pt x="305574" y="721639"/>
                  </a:lnTo>
                  <a:lnTo>
                    <a:pt x="295567" y="721029"/>
                  </a:lnTo>
                  <a:lnTo>
                    <a:pt x="285076" y="719213"/>
                  </a:lnTo>
                  <a:lnTo>
                    <a:pt x="274205" y="716165"/>
                  </a:lnTo>
                  <a:lnTo>
                    <a:pt x="263067" y="711885"/>
                  </a:lnTo>
                  <a:lnTo>
                    <a:pt x="263512" y="744385"/>
                  </a:lnTo>
                  <a:lnTo>
                    <a:pt x="273773" y="747331"/>
                  </a:lnTo>
                  <a:lnTo>
                    <a:pt x="284937" y="749693"/>
                  </a:lnTo>
                  <a:lnTo>
                    <a:pt x="296240" y="751268"/>
                  </a:lnTo>
                  <a:lnTo>
                    <a:pt x="306959" y="751840"/>
                  </a:lnTo>
                  <a:lnTo>
                    <a:pt x="335254" y="747687"/>
                  </a:lnTo>
                  <a:lnTo>
                    <a:pt x="356882" y="736041"/>
                  </a:lnTo>
                  <a:lnTo>
                    <a:pt x="367969" y="721639"/>
                  </a:lnTo>
                  <a:lnTo>
                    <a:pt x="370687" y="718108"/>
                  </a:lnTo>
                  <a:lnTo>
                    <a:pt x="375551" y="695083"/>
                  </a:lnTo>
                  <a:close/>
                </a:path>
                <a:path w="612775" h="751839">
                  <a:moveTo>
                    <a:pt x="385533" y="108229"/>
                  </a:moveTo>
                  <a:lnTo>
                    <a:pt x="382003" y="111023"/>
                  </a:lnTo>
                  <a:lnTo>
                    <a:pt x="372872" y="116967"/>
                  </a:lnTo>
                  <a:lnTo>
                    <a:pt x="360299" y="122440"/>
                  </a:lnTo>
                  <a:lnTo>
                    <a:pt x="346468" y="123799"/>
                  </a:lnTo>
                  <a:lnTo>
                    <a:pt x="332943" y="119532"/>
                  </a:lnTo>
                  <a:lnTo>
                    <a:pt x="321056" y="112661"/>
                  </a:lnTo>
                  <a:lnTo>
                    <a:pt x="312623" y="106286"/>
                  </a:lnTo>
                  <a:lnTo>
                    <a:pt x="309410" y="103466"/>
                  </a:lnTo>
                  <a:lnTo>
                    <a:pt x="306082" y="106375"/>
                  </a:lnTo>
                  <a:lnTo>
                    <a:pt x="297446" y="112890"/>
                  </a:lnTo>
                  <a:lnTo>
                    <a:pt x="285496" y="119786"/>
                  </a:lnTo>
                  <a:lnTo>
                    <a:pt x="272249" y="123799"/>
                  </a:lnTo>
                  <a:lnTo>
                    <a:pt x="258737" y="122186"/>
                  </a:lnTo>
                  <a:lnTo>
                    <a:pt x="246164" y="116751"/>
                  </a:lnTo>
                  <a:lnTo>
                    <a:pt x="236880" y="110947"/>
                  </a:lnTo>
                  <a:lnTo>
                    <a:pt x="233260" y="108229"/>
                  </a:lnTo>
                  <a:lnTo>
                    <a:pt x="245732" y="155879"/>
                  </a:lnTo>
                  <a:lnTo>
                    <a:pt x="373087" y="155765"/>
                  </a:lnTo>
                  <a:lnTo>
                    <a:pt x="385533" y="108229"/>
                  </a:lnTo>
                  <a:close/>
                </a:path>
                <a:path w="612775" h="751839">
                  <a:moveTo>
                    <a:pt x="444804" y="748728"/>
                  </a:moveTo>
                  <a:lnTo>
                    <a:pt x="441667" y="693813"/>
                  </a:lnTo>
                  <a:lnTo>
                    <a:pt x="441490" y="658088"/>
                  </a:lnTo>
                  <a:lnTo>
                    <a:pt x="441706" y="644067"/>
                  </a:lnTo>
                  <a:lnTo>
                    <a:pt x="442341" y="631558"/>
                  </a:lnTo>
                  <a:lnTo>
                    <a:pt x="443496" y="620471"/>
                  </a:lnTo>
                  <a:lnTo>
                    <a:pt x="443661" y="618921"/>
                  </a:lnTo>
                  <a:lnTo>
                    <a:pt x="432981" y="620153"/>
                  </a:lnTo>
                  <a:lnTo>
                    <a:pt x="422148" y="620471"/>
                  </a:lnTo>
                  <a:lnTo>
                    <a:pt x="411378" y="620039"/>
                  </a:lnTo>
                  <a:lnTo>
                    <a:pt x="400850" y="618985"/>
                  </a:lnTo>
                  <a:lnTo>
                    <a:pt x="402412" y="632536"/>
                  </a:lnTo>
                  <a:lnTo>
                    <a:pt x="403377" y="645693"/>
                  </a:lnTo>
                  <a:lnTo>
                    <a:pt x="403783" y="658088"/>
                  </a:lnTo>
                  <a:lnTo>
                    <a:pt x="403898" y="694410"/>
                  </a:lnTo>
                  <a:lnTo>
                    <a:pt x="403491" y="712571"/>
                  </a:lnTo>
                  <a:lnTo>
                    <a:pt x="402640" y="730516"/>
                  </a:lnTo>
                  <a:lnTo>
                    <a:pt x="401116" y="748195"/>
                  </a:lnTo>
                  <a:lnTo>
                    <a:pt x="444182" y="748195"/>
                  </a:lnTo>
                  <a:lnTo>
                    <a:pt x="444804" y="748728"/>
                  </a:lnTo>
                  <a:close/>
                </a:path>
                <a:path w="612775" h="751839">
                  <a:moveTo>
                    <a:pt x="446443" y="573798"/>
                  </a:moveTo>
                  <a:lnTo>
                    <a:pt x="444601" y="564705"/>
                  </a:lnTo>
                  <a:lnTo>
                    <a:pt x="439610" y="557288"/>
                  </a:lnTo>
                  <a:lnTo>
                    <a:pt x="432206" y="552297"/>
                  </a:lnTo>
                  <a:lnTo>
                    <a:pt x="423151" y="550468"/>
                  </a:lnTo>
                  <a:lnTo>
                    <a:pt x="414045" y="552297"/>
                  </a:lnTo>
                  <a:lnTo>
                    <a:pt x="406603" y="557288"/>
                  </a:lnTo>
                  <a:lnTo>
                    <a:pt x="401586" y="564705"/>
                  </a:lnTo>
                  <a:lnTo>
                    <a:pt x="399757" y="573798"/>
                  </a:lnTo>
                  <a:lnTo>
                    <a:pt x="401586" y="582879"/>
                  </a:lnTo>
                  <a:lnTo>
                    <a:pt x="406603" y="590321"/>
                  </a:lnTo>
                  <a:lnTo>
                    <a:pt x="414045" y="595350"/>
                  </a:lnTo>
                  <a:lnTo>
                    <a:pt x="423151" y="597192"/>
                  </a:lnTo>
                  <a:lnTo>
                    <a:pt x="432206" y="595350"/>
                  </a:lnTo>
                  <a:lnTo>
                    <a:pt x="439610" y="590321"/>
                  </a:lnTo>
                  <a:lnTo>
                    <a:pt x="444601" y="582879"/>
                  </a:lnTo>
                  <a:lnTo>
                    <a:pt x="446443" y="573798"/>
                  </a:lnTo>
                  <a:close/>
                </a:path>
                <a:path w="612775" h="751839">
                  <a:moveTo>
                    <a:pt x="600062" y="0"/>
                  </a:moveTo>
                  <a:lnTo>
                    <a:pt x="597598" y="1295"/>
                  </a:lnTo>
                  <a:lnTo>
                    <a:pt x="558012" y="10782"/>
                  </a:lnTo>
                  <a:lnTo>
                    <a:pt x="552005" y="11010"/>
                  </a:lnTo>
                  <a:lnTo>
                    <a:pt x="552005" y="47777"/>
                  </a:lnTo>
                  <a:lnTo>
                    <a:pt x="534847" y="391223"/>
                  </a:lnTo>
                  <a:lnTo>
                    <a:pt x="485216" y="391363"/>
                  </a:lnTo>
                  <a:lnTo>
                    <a:pt x="448983" y="393433"/>
                  </a:lnTo>
                  <a:lnTo>
                    <a:pt x="422490" y="399859"/>
                  </a:lnTo>
                  <a:lnTo>
                    <a:pt x="402043" y="413092"/>
                  </a:lnTo>
                  <a:lnTo>
                    <a:pt x="396925" y="387337"/>
                  </a:lnTo>
                  <a:lnTo>
                    <a:pt x="389572" y="334086"/>
                  </a:lnTo>
                  <a:lnTo>
                    <a:pt x="386816" y="290982"/>
                  </a:lnTo>
                  <a:lnTo>
                    <a:pt x="386905" y="274726"/>
                  </a:lnTo>
                  <a:lnTo>
                    <a:pt x="391033" y="235546"/>
                  </a:lnTo>
                  <a:lnTo>
                    <a:pt x="395808" y="219824"/>
                  </a:lnTo>
                  <a:lnTo>
                    <a:pt x="396316" y="219532"/>
                  </a:lnTo>
                  <a:lnTo>
                    <a:pt x="406984" y="213410"/>
                  </a:lnTo>
                  <a:lnTo>
                    <a:pt x="417055" y="201041"/>
                  </a:lnTo>
                  <a:lnTo>
                    <a:pt x="423837" y="185788"/>
                  </a:lnTo>
                  <a:lnTo>
                    <a:pt x="425081" y="179387"/>
                  </a:lnTo>
                  <a:lnTo>
                    <a:pt x="426961" y="169646"/>
                  </a:lnTo>
                  <a:lnTo>
                    <a:pt x="403580" y="177012"/>
                  </a:lnTo>
                  <a:lnTo>
                    <a:pt x="372325" y="179387"/>
                  </a:lnTo>
                  <a:lnTo>
                    <a:pt x="341160" y="179082"/>
                  </a:lnTo>
                  <a:lnTo>
                    <a:pt x="318071" y="178460"/>
                  </a:lnTo>
                  <a:lnTo>
                    <a:pt x="299516" y="178409"/>
                  </a:lnTo>
                  <a:lnTo>
                    <a:pt x="260705" y="179044"/>
                  </a:lnTo>
                  <a:lnTo>
                    <a:pt x="222567" y="193789"/>
                  </a:lnTo>
                  <a:lnTo>
                    <a:pt x="217741" y="213410"/>
                  </a:lnTo>
                  <a:lnTo>
                    <a:pt x="200939" y="211264"/>
                  </a:lnTo>
                  <a:lnTo>
                    <a:pt x="169418" y="236270"/>
                  </a:lnTo>
                  <a:lnTo>
                    <a:pt x="168376" y="252590"/>
                  </a:lnTo>
                  <a:lnTo>
                    <a:pt x="168503" y="254838"/>
                  </a:lnTo>
                  <a:lnTo>
                    <a:pt x="181610" y="249605"/>
                  </a:lnTo>
                  <a:lnTo>
                    <a:pt x="190373" y="248627"/>
                  </a:lnTo>
                  <a:lnTo>
                    <a:pt x="223748" y="281165"/>
                  </a:lnTo>
                  <a:lnTo>
                    <a:pt x="231025" y="317423"/>
                  </a:lnTo>
                  <a:lnTo>
                    <a:pt x="229857" y="332346"/>
                  </a:lnTo>
                  <a:lnTo>
                    <a:pt x="226542" y="358648"/>
                  </a:lnTo>
                  <a:lnTo>
                    <a:pt x="222008" y="387832"/>
                  </a:lnTo>
                  <a:lnTo>
                    <a:pt x="216877" y="413448"/>
                  </a:lnTo>
                  <a:lnTo>
                    <a:pt x="196151" y="400494"/>
                  </a:lnTo>
                  <a:lnTo>
                    <a:pt x="165836" y="393915"/>
                  </a:lnTo>
                  <a:lnTo>
                    <a:pt x="127190" y="391541"/>
                  </a:lnTo>
                  <a:lnTo>
                    <a:pt x="81432" y="391223"/>
                  </a:lnTo>
                  <a:lnTo>
                    <a:pt x="66217" y="47777"/>
                  </a:lnTo>
                  <a:lnTo>
                    <a:pt x="73190" y="49225"/>
                  </a:lnTo>
                  <a:lnTo>
                    <a:pt x="90703" y="52349"/>
                  </a:lnTo>
                  <a:lnTo>
                    <a:pt x="114744" y="55460"/>
                  </a:lnTo>
                  <a:lnTo>
                    <a:pt x="141300" y="56883"/>
                  </a:lnTo>
                  <a:lnTo>
                    <a:pt x="161493" y="56502"/>
                  </a:lnTo>
                  <a:lnTo>
                    <a:pt x="199224" y="54470"/>
                  </a:lnTo>
                  <a:lnTo>
                    <a:pt x="223177" y="53530"/>
                  </a:lnTo>
                  <a:lnTo>
                    <a:pt x="280517" y="62763"/>
                  </a:lnTo>
                  <a:lnTo>
                    <a:pt x="309092" y="81788"/>
                  </a:lnTo>
                  <a:lnTo>
                    <a:pt x="309537" y="81153"/>
                  </a:lnTo>
                  <a:lnTo>
                    <a:pt x="360743" y="55803"/>
                  </a:lnTo>
                  <a:lnTo>
                    <a:pt x="393471" y="53530"/>
                  </a:lnTo>
                  <a:lnTo>
                    <a:pt x="481431" y="56883"/>
                  </a:lnTo>
                  <a:lnTo>
                    <a:pt x="508965" y="55880"/>
                  </a:lnTo>
                  <a:lnTo>
                    <a:pt x="525538" y="53530"/>
                  </a:lnTo>
                  <a:lnTo>
                    <a:pt x="531241" y="52717"/>
                  </a:lnTo>
                  <a:lnTo>
                    <a:pt x="546252" y="49364"/>
                  </a:lnTo>
                  <a:lnTo>
                    <a:pt x="552005" y="47777"/>
                  </a:lnTo>
                  <a:lnTo>
                    <a:pt x="552005" y="11010"/>
                  </a:lnTo>
                  <a:lnTo>
                    <a:pt x="507212" y="12636"/>
                  </a:lnTo>
                  <a:lnTo>
                    <a:pt x="452348" y="9613"/>
                  </a:lnTo>
                  <a:lnTo>
                    <a:pt x="400545" y="4470"/>
                  </a:lnTo>
                  <a:lnTo>
                    <a:pt x="362267" y="6972"/>
                  </a:lnTo>
                  <a:lnTo>
                    <a:pt x="334187" y="18897"/>
                  </a:lnTo>
                  <a:lnTo>
                    <a:pt x="316420" y="32715"/>
                  </a:lnTo>
                  <a:lnTo>
                    <a:pt x="309092" y="40894"/>
                  </a:lnTo>
                  <a:lnTo>
                    <a:pt x="301739" y="32715"/>
                  </a:lnTo>
                  <a:lnTo>
                    <a:pt x="283959" y="18897"/>
                  </a:lnTo>
                  <a:lnTo>
                    <a:pt x="269227" y="12636"/>
                  </a:lnTo>
                  <a:lnTo>
                    <a:pt x="255879" y="6972"/>
                  </a:lnTo>
                  <a:lnTo>
                    <a:pt x="217589" y="4470"/>
                  </a:lnTo>
                  <a:lnTo>
                    <a:pt x="165798" y="9613"/>
                  </a:lnTo>
                  <a:lnTo>
                    <a:pt x="110934" y="12636"/>
                  </a:lnTo>
                  <a:lnTo>
                    <a:pt x="60134" y="10782"/>
                  </a:lnTo>
                  <a:lnTo>
                    <a:pt x="20535" y="1295"/>
                  </a:lnTo>
                  <a:lnTo>
                    <a:pt x="18046" y="0"/>
                  </a:lnTo>
                  <a:lnTo>
                    <a:pt x="42837" y="437832"/>
                  </a:lnTo>
                  <a:lnTo>
                    <a:pt x="123494" y="436702"/>
                  </a:lnTo>
                  <a:lnTo>
                    <a:pt x="181102" y="439788"/>
                  </a:lnTo>
                  <a:lnTo>
                    <a:pt x="220472" y="451091"/>
                  </a:lnTo>
                  <a:lnTo>
                    <a:pt x="246456" y="474624"/>
                  </a:lnTo>
                  <a:lnTo>
                    <a:pt x="254101" y="441756"/>
                  </a:lnTo>
                  <a:lnTo>
                    <a:pt x="255041" y="436702"/>
                  </a:lnTo>
                  <a:lnTo>
                    <a:pt x="259372" y="413448"/>
                  </a:lnTo>
                  <a:lnTo>
                    <a:pt x="261886" y="399859"/>
                  </a:lnTo>
                  <a:lnTo>
                    <a:pt x="267893" y="358076"/>
                  </a:lnTo>
                  <a:lnTo>
                    <a:pt x="270306" y="324827"/>
                  </a:lnTo>
                  <a:lnTo>
                    <a:pt x="269468" y="298729"/>
                  </a:lnTo>
                  <a:lnTo>
                    <a:pt x="264947" y="271208"/>
                  </a:lnTo>
                  <a:lnTo>
                    <a:pt x="255346" y="248627"/>
                  </a:lnTo>
                  <a:lnTo>
                    <a:pt x="253720" y="244792"/>
                  </a:lnTo>
                  <a:lnTo>
                    <a:pt x="232778" y="221996"/>
                  </a:lnTo>
                  <a:lnTo>
                    <a:pt x="243509" y="221068"/>
                  </a:lnTo>
                  <a:lnTo>
                    <a:pt x="257289" y="220281"/>
                  </a:lnTo>
                  <a:lnTo>
                    <a:pt x="272008" y="219735"/>
                  </a:lnTo>
                  <a:lnTo>
                    <a:pt x="285584" y="219532"/>
                  </a:lnTo>
                  <a:lnTo>
                    <a:pt x="285953" y="230009"/>
                  </a:lnTo>
                  <a:lnTo>
                    <a:pt x="290017" y="237820"/>
                  </a:lnTo>
                  <a:lnTo>
                    <a:pt x="297180" y="242697"/>
                  </a:lnTo>
                  <a:lnTo>
                    <a:pt x="306857" y="244386"/>
                  </a:lnTo>
                  <a:lnTo>
                    <a:pt x="316064" y="242608"/>
                  </a:lnTo>
                  <a:lnTo>
                    <a:pt x="322605" y="237591"/>
                  </a:lnTo>
                  <a:lnTo>
                    <a:pt x="326326" y="229831"/>
                  </a:lnTo>
                  <a:lnTo>
                    <a:pt x="327063" y="219824"/>
                  </a:lnTo>
                  <a:lnTo>
                    <a:pt x="372402" y="221297"/>
                  </a:lnTo>
                  <a:lnTo>
                    <a:pt x="357886" y="238912"/>
                  </a:lnTo>
                  <a:lnTo>
                    <a:pt x="350113" y="261302"/>
                  </a:lnTo>
                  <a:lnTo>
                    <a:pt x="347167" y="288086"/>
                  </a:lnTo>
                  <a:lnTo>
                    <a:pt x="347103" y="318884"/>
                  </a:lnTo>
                  <a:lnTo>
                    <a:pt x="350164" y="355219"/>
                  </a:lnTo>
                  <a:lnTo>
                    <a:pt x="356628" y="399249"/>
                  </a:lnTo>
                  <a:lnTo>
                    <a:pt x="364477" y="442061"/>
                  </a:lnTo>
                  <a:lnTo>
                    <a:pt x="371665" y="474738"/>
                  </a:lnTo>
                  <a:lnTo>
                    <a:pt x="393839" y="453580"/>
                  </a:lnTo>
                  <a:lnTo>
                    <a:pt x="427558" y="441159"/>
                  </a:lnTo>
                  <a:lnTo>
                    <a:pt x="483730" y="436626"/>
                  </a:lnTo>
                  <a:lnTo>
                    <a:pt x="573214" y="439064"/>
                  </a:lnTo>
                  <a:lnTo>
                    <a:pt x="573366" y="436626"/>
                  </a:lnTo>
                  <a:lnTo>
                    <a:pt x="574802" y="413092"/>
                  </a:lnTo>
                  <a:lnTo>
                    <a:pt x="597141" y="47777"/>
                  </a:lnTo>
                  <a:lnTo>
                    <a:pt x="597560" y="40894"/>
                  </a:lnTo>
                  <a:lnTo>
                    <a:pt x="599287" y="12636"/>
                  </a:lnTo>
                  <a:lnTo>
                    <a:pt x="600062" y="0"/>
                  </a:lnTo>
                  <a:close/>
                </a:path>
                <a:path w="612775" h="751839">
                  <a:moveTo>
                    <a:pt x="612203" y="616051"/>
                  </a:moveTo>
                  <a:lnTo>
                    <a:pt x="590397" y="571017"/>
                  </a:lnTo>
                  <a:lnTo>
                    <a:pt x="573100" y="563587"/>
                  </a:lnTo>
                  <a:lnTo>
                    <a:pt x="573100" y="618401"/>
                  </a:lnTo>
                  <a:lnTo>
                    <a:pt x="570484" y="632637"/>
                  </a:lnTo>
                  <a:lnTo>
                    <a:pt x="562635" y="642937"/>
                  </a:lnTo>
                  <a:lnTo>
                    <a:pt x="549592" y="649198"/>
                  </a:lnTo>
                  <a:lnTo>
                    <a:pt x="531380" y="651306"/>
                  </a:lnTo>
                  <a:lnTo>
                    <a:pt x="526059" y="651306"/>
                  </a:lnTo>
                  <a:lnTo>
                    <a:pt x="523036" y="650951"/>
                  </a:lnTo>
                  <a:lnTo>
                    <a:pt x="523087" y="630732"/>
                  </a:lnTo>
                  <a:lnTo>
                    <a:pt x="523189" y="616051"/>
                  </a:lnTo>
                  <a:lnTo>
                    <a:pt x="523316" y="604989"/>
                  </a:lnTo>
                  <a:lnTo>
                    <a:pt x="523595" y="588251"/>
                  </a:lnTo>
                  <a:lnTo>
                    <a:pt x="527215" y="588022"/>
                  </a:lnTo>
                  <a:lnTo>
                    <a:pt x="530593" y="587667"/>
                  </a:lnTo>
                  <a:lnTo>
                    <a:pt x="534200" y="587667"/>
                  </a:lnTo>
                  <a:lnTo>
                    <a:pt x="551129" y="589597"/>
                  </a:lnTo>
                  <a:lnTo>
                    <a:pt x="563295" y="595388"/>
                  </a:lnTo>
                  <a:lnTo>
                    <a:pt x="570636" y="604989"/>
                  </a:lnTo>
                  <a:lnTo>
                    <a:pt x="573100" y="618401"/>
                  </a:lnTo>
                  <a:lnTo>
                    <a:pt x="573100" y="563587"/>
                  </a:lnTo>
                  <a:lnTo>
                    <a:pt x="562533" y="561416"/>
                  </a:lnTo>
                  <a:lnTo>
                    <a:pt x="548754" y="560095"/>
                  </a:lnTo>
                  <a:lnTo>
                    <a:pt x="533171" y="559562"/>
                  </a:lnTo>
                  <a:lnTo>
                    <a:pt x="515835" y="559460"/>
                  </a:lnTo>
                  <a:lnTo>
                    <a:pt x="480669" y="559460"/>
                  </a:lnTo>
                  <a:lnTo>
                    <a:pt x="482536" y="583577"/>
                  </a:lnTo>
                  <a:lnTo>
                    <a:pt x="483857" y="607339"/>
                  </a:lnTo>
                  <a:lnTo>
                    <a:pt x="484632" y="630732"/>
                  </a:lnTo>
                  <a:lnTo>
                    <a:pt x="484771" y="642912"/>
                  </a:lnTo>
                  <a:lnTo>
                    <a:pt x="484797" y="662749"/>
                  </a:lnTo>
                  <a:lnTo>
                    <a:pt x="484606" y="679272"/>
                  </a:lnTo>
                  <a:lnTo>
                    <a:pt x="483806" y="702868"/>
                  </a:lnTo>
                  <a:lnTo>
                    <a:pt x="482396" y="726313"/>
                  </a:lnTo>
                  <a:lnTo>
                    <a:pt x="480352" y="749020"/>
                  </a:lnTo>
                  <a:lnTo>
                    <a:pt x="526211" y="749020"/>
                  </a:lnTo>
                  <a:lnTo>
                    <a:pt x="524764" y="733018"/>
                  </a:lnTo>
                  <a:lnTo>
                    <a:pt x="523760" y="716000"/>
                  </a:lnTo>
                  <a:lnTo>
                    <a:pt x="523125" y="698055"/>
                  </a:lnTo>
                  <a:lnTo>
                    <a:pt x="522833" y="679272"/>
                  </a:lnTo>
                  <a:lnTo>
                    <a:pt x="528205" y="679272"/>
                  </a:lnTo>
                  <a:lnTo>
                    <a:pt x="564375" y="675055"/>
                  </a:lnTo>
                  <a:lnTo>
                    <a:pt x="590689" y="662749"/>
                  </a:lnTo>
                  <a:lnTo>
                    <a:pt x="599960" y="651306"/>
                  </a:lnTo>
                  <a:lnTo>
                    <a:pt x="606755" y="642912"/>
                  </a:lnTo>
                  <a:lnTo>
                    <a:pt x="612203" y="616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BB49F873-9E07-4EA5-B4A4-770A774A9E00}"/>
              </a:ext>
            </a:extLst>
          </p:cNvPr>
          <p:cNvCxnSpPr/>
          <p:nvPr userDrawn="1"/>
        </p:nvCxnSpPr>
        <p:spPr>
          <a:xfrm>
            <a:off x="609520" y="1428750"/>
            <a:ext cx="10971373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daty 11">
            <a:extLst>
              <a:ext uri="{FF2B5EF4-FFF2-40B4-BE49-F238E27FC236}">
                <a16:creationId xmlns:a16="http://schemas.microsoft.com/office/drawing/2014/main" id="{FA9D79F3-6747-463D-B1D5-864E688C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606-F3DB-4514-BCB2-862319E9F69A}" type="datetime1">
              <a:rPr lang="en-US" smtClean="0"/>
              <a:t>8/19/2022</a:t>
            </a:fld>
            <a:endParaRPr lang="en-US" dirty="0"/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id="{511BAEB0-6498-42C4-9C78-3CB9B4E6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BBAC1C5-772A-AFCE-61F7-22D49013F2E8}"/>
              </a:ext>
            </a:extLst>
          </p:cNvPr>
          <p:cNvGrpSpPr/>
          <p:nvPr userDrawn="1"/>
        </p:nvGrpSpPr>
        <p:grpSpPr>
          <a:xfrm>
            <a:off x="-1" y="6318177"/>
            <a:ext cx="12190414" cy="558800"/>
            <a:chOff x="0" y="6299200"/>
            <a:chExt cx="12192000" cy="558800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946CEE62-6A40-43AE-D292-A0DA7DBE1FB8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446A1B84-B833-264E-D6A3-7F7EC290D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</p:grp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7AF24E23-F16A-48FD-9B73-D69AC370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8875" y="6339090"/>
            <a:ext cx="2844430" cy="365210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Dosis" pitchFamily="2" charset="-18"/>
              </a:defRPr>
            </a:lvl1pPr>
          </a:lstStyle>
          <a:p>
            <a:fld id="{E218E494-3160-40BE-A805-5BB09503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pPr lvl="0" algn="l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10696-AE20-47C9-A488-5FB4ABDFAFE7}" type="datetime1">
              <a:rPr lang="en-US" smtClean="0"/>
              <a:t>8/19/2022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ctr" defTabSz="1088502" rtl="0" eaLnBrk="1" latinLnBrk="0" hangingPunct="1">
        <a:spcBef>
          <a:spcPct val="0"/>
        </a:spcBef>
        <a:buNone/>
        <a:defRPr lang="pl-PL" sz="52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Dosis" pitchFamily="2" charset="-18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530694-11E4-480B-9D41-79BC88502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E-learning, </a:t>
            </a:r>
            <a:br>
              <a:rPr lang="en-US" dirty="0"/>
            </a:br>
            <a:r>
              <a:rPr lang="en-US" dirty="0" err="1"/>
              <a:t>czyli</a:t>
            </a:r>
            <a:r>
              <a:rPr lang="en-US" dirty="0"/>
              <a:t> o </a:t>
            </a:r>
            <a:r>
              <a:rPr lang="en-US" dirty="0" err="1"/>
              <a:t>nauce</a:t>
            </a:r>
            <a:r>
              <a:rPr lang="en-US" dirty="0"/>
              <a:t> on-line</a:t>
            </a:r>
          </a:p>
        </p:txBody>
      </p:sp>
    </p:spTree>
    <p:extLst>
      <p:ext uri="{BB962C8B-B14F-4D97-AF65-F5344CB8AC3E}">
        <p14:creationId xmlns:p14="http://schemas.microsoft.com/office/powerpoint/2010/main" val="191630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3E601A-EA66-3EA7-587A-4EA91E1B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Zalety i wady e-learningu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7A7A2A-9C53-6FCC-EF4E-59D88BA9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0" y="1600571"/>
            <a:ext cx="6984977" cy="4527011"/>
          </a:xfrm>
        </p:spPr>
        <p:txBody>
          <a:bodyPr>
            <a:normAutofit fontScale="70000" lnSpcReduction="20000"/>
          </a:bodyPr>
          <a:lstStyle/>
          <a:p>
            <a:pPr marL="341966" indent="-341966" algn="l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oszczędność czasu</a:t>
            </a:r>
          </a:p>
          <a:p>
            <a:pPr marL="341966" indent="-341966" algn="l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indywidualizacja procesu nauczania</a:t>
            </a:r>
          </a:p>
          <a:p>
            <a:pPr marL="341966" indent="-341966" algn="l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doskonalenie umiejętności posługiwania się technologiami informacyjnymi </a:t>
            </a:r>
            <a:br>
              <a:rPr lang="pl-PL" sz="4000" dirty="0">
                <a:latin typeface="+mn-lt"/>
              </a:rPr>
            </a:br>
            <a:r>
              <a:rPr lang="pl-PL" sz="4000" dirty="0">
                <a:latin typeface="+mn-lt"/>
              </a:rPr>
              <a:t>i komunikacyjnymi</a:t>
            </a:r>
          </a:p>
          <a:p>
            <a:pPr marL="341966" indent="-341966" algn="l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ograniczenie bezpośrednich kontaktów międzyludzkich</a:t>
            </a:r>
          </a:p>
          <a:p>
            <a:pPr marL="341966" indent="-341966" algn="l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konieczność systematycznej pracy</a:t>
            </a:r>
          </a:p>
          <a:p>
            <a:pPr marL="341966" indent="-341966" algn="l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konieczność wykształcenia w sobie wysokiej motywacji do pracy</a:t>
            </a:r>
          </a:p>
          <a:p>
            <a:pPr marL="341966" indent="-341966" algn="l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…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2496AB-6972-D2B4-3B41-F9D43441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E494-3160-40BE-A805-5BB0950326F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E5E50E-5F3E-CE73-96D3-9E117AD1E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98" y="1600571"/>
            <a:ext cx="3820304" cy="44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3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3DC2A-FA33-47EC-8CD3-2DF1DC5A8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0" y="3056471"/>
            <a:ext cx="10361851" cy="1470365"/>
          </a:xfrm>
        </p:spPr>
        <p:txBody>
          <a:bodyPr>
            <a:normAutofit fontScale="90000"/>
          </a:bodyPr>
          <a:lstStyle/>
          <a:p>
            <a:r>
              <a:rPr lang="pl-PL" sz="6000" b="1" dirty="0">
                <a:solidFill>
                  <a:schemeClr val="bg1"/>
                </a:solidFill>
                <a:latin typeface="Dosis"/>
              </a:rPr>
              <a:t>Dziękujemy </a:t>
            </a:r>
            <a:br>
              <a:rPr lang="pl-PL" sz="6000" b="1" dirty="0">
                <a:solidFill>
                  <a:schemeClr val="bg1"/>
                </a:solidFill>
                <a:latin typeface="Dosis"/>
              </a:rPr>
            </a:br>
            <a:r>
              <a:rPr lang="pl-PL" sz="6000" b="1" dirty="0">
                <a:solidFill>
                  <a:schemeClr val="bg1"/>
                </a:solidFill>
                <a:latin typeface="Dosis"/>
              </a:rPr>
              <a:t>za uwagę!</a:t>
            </a:r>
            <a:br>
              <a:rPr lang="pl-PL" sz="6000" b="1" dirty="0">
                <a:solidFill>
                  <a:schemeClr val="bg1"/>
                </a:solidFill>
                <a:latin typeface="Dosis"/>
              </a:rPr>
            </a:b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4BDFD75-2E0C-B611-733B-5FFF02FA03AA}"/>
              </a:ext>
            </a:extLst>
          </p:cNvPr>
          <p:cNvSpPr/>
          <p:nvPr/>
        </p:nvSpPr>
        <p:spPr>
          <a:xfrm>
            <a:off x="163767" y="5757045"/>
            <a:ext cx="12026645" cy="107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Prezentację opracowano m.in. na podstawie </a:t>
            </a:r>
            <a:r>
              <a:rPr lang="pl-PL" sz="1600" i="1" dirty="0">
                <a:solidFill>
                  <a:schemeClr val="bg1"/>
                </a:solidFill>
              </a:rPr>
              <a:t>Poradnika dla projektujących kursy e-learningowe</a:t>
            </a:r>
            <a:r>
              <a:rPr lang="pl-PL" sz="1600" dirty="0">
                <a:solidFill>
                  <a:schemeClr val="bg1"/>
                </a:solidFill>
              </a:rPr>
              <a:t> autorstwa W. Przybyły i M. </a:t>
            </a:r>
            <a:r>
              <a:rPr lang="pl-PL" sz="1600" dirty="0" err="1">
                <a:solidFill>
                  <a:schemeClr val="bg1"/>
                </a:solidFill>
              </a:rPr>
              <a:t>Ratalewskiej</a:t>
            </a:r>
            <a:r>
              <a:rPr lang="pl-PL" sz="1600" dirty="0">
                <a:solidFill>
                  <a:schemeClr val="bg1"/>
                </a:solidFill>
              </a:rPr>
              <a:t>.</a:t>
            </a:r>
          </a:p>
          <a:p>
            <a:r>
              <a:rPr lang="pl-PL" sz="1600" dirty="0">
                <a:solidFill>
                  <a:schemeClr val="bg1"/>
                </a:solidFill>
              </a:rPr>
              <a:t>Zdjęcia i ilustracje: antoniodiaz/Shutterstock.com (003, 004), FAIZZUL FIKRI/Shutterstock.com (005), </a:t>
            </a:r>
            <a:r>
              <a:rPr lang="pl-PL" sz="1600" dirty="0" err="1">
                <a:solidFill>
                  <a:schemeClr val="bg1"/>
                </a:solidFill>
              </a:rPr>
              <a:t>Anastasia</a:t>
            </a:r>
            <a:r>
              <a:rPr lang="pl-PL" sz="1600" dirty="0">
                <a:solidFill>
                  <a:schemeClr val="bg1"/>
                </a:solidFill>
              </a:rPr>
              <a:t> Gepp/Shutterstock.com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(006), </a:t>
            </a:r>
            <a:r>
              <a:rPr lang="pl-PL" sz="1600" dirty="0" err="1">
                <a:solidFill>
                  <a:schemeClr val="bg1"/>
                </a:solidFill>
              </a:rPr>
              <a:t>Nukul</a:t>
            </a:r>
            <a:r>
              <a:rPr lang="pl-PL" sz="1600" dirty="0">
                <a:solidFill>
                  <a:schemeClr val="bg1"/>
                </a:solidFill>
              </a:rPr>
              <a:t> Chanada/Shutterstock.com (007), ESB Basic/Shutterstock.com (008), Kesu01/</a:t>
            </a:r>
            <a:r>
              <a:rPr lang="pl-PL" sz="1600" dirty="0" err="1">
                <a:solidFill>
                  <a:schemeClr val="bg1"/>
                </a:solidFill>
              </a:rPr>
              <a:t>iStockphoto</a:t>
            </a:r>
            <a:r>
              <a:rPr lang="pl-PL" sz="1600" dirty="0">
                <a:solidFill>
                  <a:schemeClr val="bg1"/>
                </a:solidFill>
              </a:rPr>
              <a:t>/</a:t>
            </a:r>
            <a:r>
              <a:rPr lang="pl-PL" sz="1600" dirty="0" err="1">
                <a:solidFill>
                  <a:schemeClr val="bg1"/>
                </a:solidFill>
              </a:rPr>
              <a:t>Getty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>
                <a:solidFill>
                  <a:schemeClr val="bg1"/>
                </a:solidFill>
              </a:rPr>
              <a:t>Images</a:t>
            </a:r>
            <a:r>
              <a:rPr lang="pl-PL" sz="1600" dirty="0">
                <a:solidFill>
                  <a:schemeClr val="bg1"/>
                </a:solidFill>
              </a:rPr>
              <a:t> (009g), Ivan Marjanovic/Shutterstock.com (009d), microstock3D/Shutterstock.com (010)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1128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964127-149F-9A0C-E91C-A9822EE2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CDA9BC-6FA3-BFAA-BCD6-6F7ECDDC7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/>
              <a:t>Początki nauczania na odległość to nauczanie korespondencyjne. </a:t>
            </a:r>
          </a:p>
          <a:p>
            <a:r>
              <a:rPr lang="pl-PL" sz="3200" dirty="0"/>
              <a:t>Potem zaczęto wykorzystywać radio i telewizję, </a:t>
            </a:r>
            <a:br>
              <a:rPr lang="pl-PL" sz="3200" dirty="0"/>
            </a:br>
            <a:r>
              <a:rPr lang="pl-PL" sz="3200" dirty="0"/>
              <a:t>a także zestawy filmów instruktażowych.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AF6A96-881B-993A-F5CD-5CC83F29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E494-3160-40BE-A805-5BB0950326FA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57BD331B-B45E-94D6-D56C-638D65FBEFD6}"/>
              </a:ext>
            </a:extLst>
          </p:cNvPr>
          <p:cNvGrpSpPr/>
          <p:nvPr/>
        </p:nvGrpSpPr>
        <p:grpSpPr>
          <a:xfrm>
            <a:off x="1003789" y="3857625"/>
            <a:ext cx="9617062" cy="2113994"/>
            <a:chOff x="1112936" y="3052516"/>
            <a:chExt cx="9618314" cy="2712272"/>
          </a:xfrm>
        </p:grpSpPr>
        <p:grpSp>
          <p:nvGrpSpPr>
            <p:cNvPr id="6" name="Google Shape;175;p21">
              <a:extLst>
                <a:ext uri="{FF2B5EF4-FFF2-40B4-BE49-F238E27FC236}">
                  <a16:creationId xmlns:a16="http://schemas.microsoft.com/office/drawing/2014/main" id="{C7134C17-6577-2C5F-E6DB-B040093B1EE3}"/>
                </a:ext>
              </a:extLst>
            </p:cNvPr>
            <p:cNvGrpSpPr/>
            <p:nvPr/>
          </p:nvGrpSpPr>
          <p:grpSpPr>
            <a:xfrm>
              <a:off x="1112936" y="5070442"/>
              <a:ext cx="1652736" cy="687558"/>
              <a:chOff x="416175" y="2857759"/>
              <a:chExt cx="1446159" cy="772571"/>
            </a:xfrm>
          </p:grpSpPr>
          <p:sp>
            <p:nvSpPr>
              <p:cNvPr id="29" name="Google Shape;176;p21">
                <a:extLst>
                  <a:ext uri="{FF2B5EF4-FFF2-40B4-BE49-F238E27FC236}">
                    <a16:creationId xmlns:a16="http://schemas.microsoft.com/office/drawing/2014/main" id="{5D49AE5B-A5C2-86A1-C3CB-E35531E4D776}"/>
                  </a:ext>
                </a:extLst>
              </p:cNvPr>
              <p:cNvSpPr/>
              <p:nvPr/>
            </p:nvSpPr>
            <p:spPr>
              <a:xfrm rot="-5400000">
                <a:off x="752969" y="2520964"/>
                <a:ext cx="772571" cy="1446159"/>
              </a:xfrm>
              <a:prstGeom prst="flowChartOffpageConnector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177;p21">
                <a:extLst>
                  <a:ext uri="{FF2B5EF4-FFF2-40B4-BE49-F238E27FC236}">
                    <a16:creationId xmlns:a16="http://schemas.microsoft.com/office/drawing/2014/main" id="{67E200A7-E993-EA13-3B48-34B9A0CBF9B1}"/>
                  </a:ext>
                </a:extLst>
              </p:cNvPr>
              <p:cNvSpPr txBox="1"/>
              <p:nvPr/>
            </p:nvSpPr>
            <p:spPr>
              <a:xfrm>
                <a:off x="570817" y="3086892"/>
                <a:ext cx="909300" cy="31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pPr algn="ctr"/>
                <a:r>
                  <a:rPr lang="pl-PL" b="1" dirty="0">
                    <a:solidFill>
                      <a:srgbClr val="FFFFFF"/>
                    </a:solidFill>
                    <a:ea typeface="Dosis"/>
                    <a:cs typeface="Dosis"/>
                    <a:sym typeface="Dosis"/>
                  </a:rPr>
                  <a:t>poczta</a:t>
                </a:r>
                <a:endParaRPr b="1" dirty="0">
                  <a:solidFill>
                    <a:srgbClr val="FFFFFF"/>
                  </a:solidFill>
                  <a:ea typeface="Dosis"/>
                  <a:cs typeface="Dosis"/>
                  <a:sym typeface="Dosis"/>
                </a:endParaRPr>
              </a:p>
            </p:txBody>
          </p:sp>
        </p:grpSp>
        <p:grpSp>
          <p:nvGrpSpPr>
            <p:cNvPr id="7" name="Google Shape;178;p21">
              <a:extLst>
                <a:ext uri="{FF2B5EF4-FFF2-40B4-BE49-F238E27FC236}">
                  <a16:creationId xmlns:a16="http://schemas.microsoft.com/office/drawing/2014/main" id="{9F8B7B31-7F09-2F95-AD50-4C25EBB15D4E}"/>
                </a:ext>
              </a:extLst>
            </p:cNvPr>
            <p:cNvGrpSpPr/>
            <p:nvPr/>
          </p:nvGrpSpPr>
          <p:grpSpPr>
            <a:xfrm>
              <a:off x="2897885" y="5065451"/>
              <a:ext cx="1921292" cy="697558"/>
              <a:chOff x="1862334" y="2852150"/>
              <a:chExt cx="1681148" cy="783807"/>
            </a:xfrm>
          </p:grpSpPr>
          <p:sp>
            <p:nvSpPr>
              <p:cNvPr id="27" name="Google Shape;179;p21">
                <a:extLst>
                  <a:ext uri="{FF2B5EF4-FFF2-40B4-BE49-F238E27FC236}">
                    <a16:creationId xmlns:a16="http://schemas.microsoft.com/office/drawing/2014/main" id="{BC68FB01-2B57-43B7-7995-D9E531780B26}"/>
                  </a:ext>
                </a:extLst>
              </p:cNvPr>
              <p:cNvSpPr/>
              <p:nvPr/>
            </p:nvSpPr>
            <p:spPr>
              <a:xfrm>
                <a:off x="1862334" y="2852150"/>
                <a:ext cx="1681148" cy="783807"/>
              </a:xfrm>
              <a:custGeom>
                <a:avLst/>
                <a:gdLst/>
                <a:ahLst/>
                <a:cxnLst/>
                <a:rect l="l" t="t" r="r" b="b"/>
                <a:pathLst>
                  <a:path w="90142" h="56389" extrusionOk="0">
                    <a:moveTo>
                      <a:pt x="0" y="0"/>
                    </a:moveTo>
                    <a:lnTo>
                      <a:pt x="73914" y="0"/>
                    </a:lnTo>
                    <a:lnTo>
                      <a:pt x="90142" y="28107"/>
                    </a:lnTo>
                    <a:lnTo>
                      <a:pt x="73813" y="56389"/>
                    </a:lnTo>
                    <a:lnTo>
                      <a:pt x="0" y="56389"/>
                    </a:lnTo>
                    <a:lnTo>
                      <a:pt x="16140" y="2843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</p:sp>
          <p:sp>
            <p:nvSpPr>
              <p:cNvPr id="28" name="Google Shape;180;p21">
                <a:extLst>
                  <a:ext uri="{FF2B5EF4-FFF2-40B4-BE49-F238E27FC236}">
                    <a16:creationId xmlns:a16="http://schemas.microsoft.com/office/drawing/2014/main" id="{69F61AEC-FECE-8E5F-EA2F-29047918EFF8}"/>
                  </a:ext>
                </a:extLst>
              </p:cNvPr>
              <p:cNvSpPr txBox="1"/>
              <p:nvPr/>
            </p:nvSpPr>
            <p:spPr>
              <a:xfrm>
                <a:off x="2281557" y="3086892"/>
                <a:ext cx="909300" cy="31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pPr algn="ctr"/>
                <a:r>
                  <a:rPr lang="pl-PL" b="1" dirty="0">
                    <a:solidFill>
                      <a:srgbClr val="FFFFFF"/>
                    </a:solidFill>
                    <a:sym typeface="Dosis"/>
                  </a:rPr>
                  <a:t>radio</a:t>
                </a:r>
                <a:endParaRPr b="1" dirty="0">
                  <a:solidFill>
                    <a:srgbClr val="FFFFFF"/>
                  </a:solidFill>
                  <a:sym typeface="Dosis"/>
                </a:endParaRPr>
              </a:p>
            </p:txBody>
          </p:sp>
        </p:grpSp>
        <p:grpSp>
          <p:nvGrpSpPr>
            <p:cNvPr id="8" name="Google Shape;181;p21">
              <a:extLst>
                <a:ext uri="{FF2B5EF4-FFF2-40B4-BE49-F238E27FC236}">
                  <a16:creationId xmlns:a16="http://schemas.microsoft.com/office/drawing/2014/main" id="{2322293E-851B-574E-5357-6FFE7F346DB3}"/>
                </a:ext>
              </a:extLst>
            </p:cNvPr>
            <p:cNvGrpSpPr/>
            <p:nvPr/>
          </p:nvGrpSpPr>
          <p:grpSpPr>
            <a:xfrm>
              <a:off x="4951389" y="5065451"/>
              <a:ext cx="1921292" cy="697558"/>
              <a:chOff x="3543440" y="2852150"/>
              <a:chExt cx="1681148" cy="783807"/>
            </a:xfrm>
          </p:grpSpPr>
          <p:sp>
            <p:nvSpPr>
              <p:cNvPr id="25" name="Google Shape;182;p21">
                <a:extLst>
                  <a:ext uri="{FF2B5EF4-FFF2-40B4-BE49-F238E27FC236}">
                    <a16:creationId xmlns:a16="http://schemas.microsoft.com/office/drawing/2014/main" id="{4944CCC3-7ED0-5441-5B17-742C9CD4B8D9}"/>
                  </a:ext>
                </a:extLst>
              </p:cNvPr>
              <p:cNvSpPr/>
              <p:nvPr/>
            </p:nvSpPr>
            <p:spPr>
              <a:xfrm>
                <a:off x="3543440" y="2852150"/>
                <a:ext cx="1681148" cy="783807"/>
              </a:xfrm>
              <a:custGeom>
                <a:avLst/>
                <a:gdLst/>
                <a:ahLst/>
                <a:cxnLst/>
                <a:rect l="l" t="t" r="r" b="b"/>
                <a:pathLst>
                  <a:path w="90142" h="56389" extrusionOk="0">
                    <a:moveTo>
                      <a:pt x="0" y="0"/>
                    </a:moveTo>
                    <a:lnTo>
                      <a:pt x="73914" y="0"/>
                    </a:lnTo>
                    <a:lnTo>
                      <a:pt x="90142" y="28107"/>
                    </a:lnTo>
                    <a:lnTo>
                      <a:pt x="73813" y="56389"/>
                    </a:lnTo>
                    <a:lnTo>
                      <a:pt x="0" y="56389"/>
                    </a:lnTo>
                    <a:lnTo>
                      <a:pt x="16140" y="284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26" name="Google Shape;183;p21">
                <a:extLst>
                  <a:ext uri="{FF2B5EF4-FFF2-40B4-BE49-F238E27FC236}">
                    <a16:creationId xmlns:a16="http://schemas.microsoft.com/office/drawing/2014/main" id="{CC40723F-E2D3-F093-0071-0E235F0A0676}"/>
                  </a:ext>
                </a:extLst>
              </p:cNvPr>
              <p:cNvSpPr txBox="1"/>
              <p:nvPr/>
            </p:nvSpPr>
            <p:spPr>
              <a:xfrm>
                <a:off x="3836008" y="2967496"/>
                <a:ext cx="1179370" cy="543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pPr algn="ctr"/>
                <a:r>
                  <a:rPr lang="pl-PL" b="1" dirty="0">
                    <a:solidFill>
                      <a:srgbClr val="FFFFFF"/>
                    </a:solidFill>
                    <a:ea typeface="Dosis"/>
                    <a:cs typeface="Dosis"/>
                    <a:sym typeface="Dosis"/>
                  </a:rPr>
                  <a:t>telewizja</a:t>
                </a:r>
                <a:endParaRPr b="1" dirty="0">
                  <a:solidFill>
                    <a:srgbClr val="FFFFFF"/>
                  </a:solidFill>
                  <a:ea typeface="Dosis"/>
                  <a:cs typeface="Dosis"/>
                  <a:sym typeface="Dosis"/>
                </a:endParaRPr>
              </a:p>
            </p:txBody>
          </p:sp>
        </p:grpSp>
        <p:grpSp>
          <p:nvGrpSpPr>
            <p:cNvPr id="9" name="Google Shape;184;p21">
              <a:extLst>
                <a:ext uri="{FF2B5EF4-FFF2-40B4-BE49-F238E27FC236}">
                  <a16:creationId xmlns:a16="http://schemas.microsoft.com/office/drawing/2014/main" id="{DD00F5ED-49E3-140D-5D99-5889790B508E}"/>
                </a:ext>
              </a:extLst>
            </p:cNvPr>
            <p:cNvGrpSpPr/>
            <p:nvPr/>
          </p:nvGrpSpPr>
          <p:grpSpPr>
            <a:xfrm>
              <a:off x="9058395" y="5067814"/>
              <a:ext cx="1672855" cy="692832"/>
              <a:chOff x="7368526" y="2854805"/>
              <a:chExt cx="1463764" cy="778497"/>
            </a:xfrm>
          </p:grpSpPr>
          <p:sp>
            <p:nvSpPr>
              <p:cNvPr id="23" name="Google Shape;185;p21">
                <a:extLst>
                  <a:ext uri="{FF2B5EF4-FFF2-40B4-BE49-F238E27FC236}">
                    <a16:creationId xmlns:a16="http://schemas.microsoft.com/office/drawing/2014/main" id="{B4E34442-10A9-3B99-5A27-0F0D235398B2}"/>
                  </a:ext>
                </a:extLst>
              </p:cNvPr>
              <p:cNvSpPr/>
              <p:nvPr/>
            </p:nvSpPr>
            <p:spPr>
              <a:xfrm>
                <a:off x="7368526" y="2854805"/>
                <a:ext cx="1463764" cy="778497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56007" extrusionOk="0">
                    <a:moveTo>
                      <a:pt x="0" y="56007"/>
                    </a:moveTo>
                    <a:lnTo>
                      <a:pt x="16383" y="27813"/>
                    </a:lnTo>
                    <a:lnTo>
                      <a:pt x="762" y="0"/>
                    </a:lnTo>
                    <a:lnTo>
                      <a:pt x="78486" y="0"/>
                    </a:lnTo>
                    <a:lnTo>
                      <a:pt x="78486" y="5600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  <p:sp>
            <p:nvSpPr>
              <p:cNvPr id="24" name="Google Shape;186;p21">
                <a:extLst>
                  <a:ext uri="{FF2B5EF4-FFF2-40B4-BE49-F238E27FC236}">
                    <a16:creationId xmlns:a16="http://schemas.microsoft.com/office/drawing/2014/main" id="{9BE70777-73B3-2440-EA05-AFCFDDD8B03C}"/>
                  </a:ext>
                </a:extLst>
              </p:cNvPr>
              <p:cNvSpPr txBox="1"/>
              <p:nvPr/>
            </p:nvSpPr>
            <p:spPr>
              <a:xfrm>
                <a:off x="7689146" y="3086890"/>
                <a:ext cx="1041474" cy="318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pPr algn="ctr"/>
                <a:r>
                  <a:rPr lang="pl-PL" b="1" dirty="0" err="1">
                    <a:solidFill>
                      <a:srgbClr val="FFFFFF"/>
                    </a:solidFill>
                    <a:latin typeface="Dosis"/>
                    <a:ea typeface="Dosis"/>
                    <a:cs typeface="Dosis"/>
                    <a:sym typeface="Dosis"/>
                  </a:rPr>
                  <a:t>internet</a:t>
                </a:r>
                <a:endParaRPr b="1" dirty="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endParaRPr>
              </a:p>
            </p:txBody>
          </p:sp>
        </p:grpSp>
        <p:grpSp>
          <p:nvGrpSpPr>
            <p:cNvPr id="10" name="Google Shape;187;p21">
              <a:extLst>
                <a:ext uri="{FF2B5EF4-FFF2-40B4-BE49-F238E27FC236}">
                  <a16:creationId xmlns:a16="http://schemas.microsoft.com/office/drawing/2014/main" id="{77F7DAF6-AC71-D8E6-ED25-0F74E4535C5C}"/>
                </a:ext>
              </a:extLst>
            </p:cNvPr>
            <p:cNvGrpSpPr/>
            <p:nvPr/>
          </p:nvGrpSpPr>
          <p:grpSpPr>
            <a:xfrm>
              <a:off x="7004892" y="5067230"/>
              <a:ext cx="1921292" cy="697558"/>
              <a:chOff x="5161465" y="2854150"/>
              <a:chExt cx="1681148" cy="783807"/>
            </a:xfrm>
          </p:grpSpPr>
          <p:sp>
            <p:nvSpPr>
              <p:cNvPr id="21" name="Google Shape;188;p21">
                <a:extLst>
                  <a:ext uri="{FF2B5EF4-FFF2-40B4-BE49-F238E27FC236}">
                    <a16:creationId xmlns:a16="http://schemas.microsoft.com/office/drawing/2014/main" id="{BC652ED6-7C27-5C58-6C97-96049E67DFD4}"/>
                  </a:ext>
                </a:extLst>
              </p:cNvPr>
              <p:cNvSpPr/>
              <p:nvPr/>
            </p:nvSpPr>
            <p:spPr>
              <a:xfrm>
                <a:off x="5161465" y="2854150"/>
                <a:ext cx="1681148" cy="783807"/>
              </a:xfrm>
              <a:custGeom>
                <a:avLst/>
                <a:gdLst/>
                <a:ahLst/>
                <a:cxnLst/>
                <a:rect l="l" t="t" r="r" b="b"/>
                <a:pathLst>
                  <a:path w="90142" h="56389" extrusionOk="0">
                    <a:moveTo>
                      <a:pt x="0" y="0"/>
                    </a:moveTo>
                    <a:lnTo>
                      <a:pt x="73914" y="0"/>
                    </a:lnTo>
                    <a:lnTo>
                      <a:pt x="90142" y="28107"/>
                    </a:lnTo>
                    <a:lnTo>
                      <a:pt x="73813" y="56389"/>
                    </a:lnTo>
                    <a:lnTo>
                      <a:pt x="0" y="56389"/>
                    </a:lnTo>
                    <a:lnTo>
                      <a:pt x="16140" y="2843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</p:sp>
          <p:sp>
            <p:nvSpPr>
              <p:cNvPr id="22" name="Google Shape;189;p21">
                <a:extLst>
                  <a:ext uri="{FF2B5EF4-FFF2-40B4-BE49-F238E27FC236}">
                    <a16:creationId xmlns:a16="http://schemas.microsoft.com/office/drawing/2014/main" id="{0FAA42DF-0A1A-9A66-EE8C-F623464A667E}"/>
                  </a:ext>
                </a:extLst>
              </p:cNvPr>
              <p:cNvSpPr txBox="1"/>
              <p:nvPr/>
            </p:nvSpPr>
            <p:spPr>
              <a:xfrm>
                <a:off x="5321399" y="2967497"/>
                <a:ext cx="1410742" cy="453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pPr algn="ctr"/>
                <a:r>
                  <a:rPr lang="pl-PL" sz="2000" b="1" dirty="0">
                    <a:solidFill>
                      <a:srgbClr val="FFFFFF"/>
                    </a:solidFill>
                    <a:latin typeface="Dosis"/>
                    <a:ea typeface="Dosis"/>
                    <a:cs typeface="Dosis"/>
                    <a:sym typeface="Dosis"/>
                  </a:rPr>
                  <a:t>wideo- konferencja</a:t>
                </a:r>
                <a:endParaRPr sz="2000" b="1" dirty="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endParaRPr>
              </a:p>
            </p:txBody>
          </p:sp>
        </p:grpSp>
        <p:cxnSp>
          <p:nvCxnSpPr>
            <p:cNvPr id="11" name="Google Shape;190;p21">
              <a:extLst>
                <a:ext uri="{FF2B5EF4-FFF2-40B4-BE49-F238E27FC236}">
                  <a16:creationId xmlns:a16="http://schemas.microsoft.com/office/drawing/2014/main" id="{98A404B2-69F2-8AE0-2CCB-9D78BE707089}"/>
                </a:ext>
              </a:extLst>
            </p:cNvPr>
            <p:cNvCxnSpPr/>
            <p:nvPr/>
          </p:nvCxnSpPr>
          <p:spPr>
            <a:xfrm>
              <a:off x="1806615" y="4029797"/>
              <a:ext cx="0" cy="1035641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2" name="Google Shape;191;p21">
              <a:extLst>
                <a:ext uri="{FF2B5EF4-FFF2-40B4-BE49-F238E27FC236}">
                  <a16:creationId xmlns:a16="http://schemas.microsoft.com/office/drawing/2014/main" id="{543C2D92-48EB-0162-2B8B-5412B65A9366}"/>
                </a:ext>
              </a:extLst>
            </p:cNvPr>
            <p:cNvSpPr/>
            <p:nvPr/>
          </p:nvSpPr>
          <p:spPr>
            <a:xfrm>
              <a:off x="1244399" y="3062334"/>
              <a:ext cx="1224000" cy="122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/>
            <a:p>
              <a:pPr algn="ctr"/>
              <a:r>
                <a:rPr lang="pl-PL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XVIII w.</a:t>
              </a:r>
              <a:endParaRPr sz="1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3" name="Google Shape;193;p21">
              <a:extLst>
                <a:ext uri="{FF2B5EF4-FFF2-40B4-BE49-F238E27FC236}">
                  <a16:creationId xmlns:a16="http://schemas.microsoft.com/office/drawing/2014/main" id="{14311874-E095-86FE-3BC8-BADA5BC07837}"/>
                </a:ext>
              </a:extLst>
            </p:cNvPr>
            <p:cNvCxnSpPr>
              <a:cxnSpLocks/>
            </p:cNvCxnSpPr>
            <p:nvPr/>
          </p:nvCxnSpPr>
          <p:spPr>
            <a:xfrm>
              <a:off x="3858536" y="4325449"/>
              <a:ext cx="0" cy="717416"/>
            </a:xfrm>
            <a:prstGeom prst="straightConnector1">
              <a:avLst/>
            </a:prstGeom>
            <a:noFill/>
            <a:ln w="28575" cap="flat" cmpd="sng">
              <a:solidFill>
                <a:srgbClr val="6AA84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195;p21">
              <a:extLst>
                <a:ext uri="{FF2B5EF4-FFF2-40B4-BE49-F238E27FC236}">
                  <a16:creationId xmlns:a16="http://schemas.microsoft.com/office/drawing/2014/main" id="{08BCA155-2A1D-1B8C-DDBF-61F937974DA2}"/>
                </a:ext>
              </a:extLst>
            </p:cNvPr>
            <p:cNvSpPr/>
            <p:nvPr/>
          </p:nvSpPr>
          <p:spPr>
            <a:xfrm>
              <a:off x="3265892" y="3057672"/>
              <a:ext cx="1224000" cy="12240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/>
            <a:p>
              <a:pPr lvl="0" algn="ctr"/>
              <a:r>
                <a:rPr lang="pl-PL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lata 20. </a:t>
              </a:r>
            </a:p>
          </p:txBody>
        </p:sp>
        <p:cxnSp>
          <p:nvCxnSpPr>
            <p:cNvPr id="15" name="Google Shape;197;p21">
              <a:extLst>
                <a:ext uri="{FF2B5EF4-FFF2-40B4-BE49-F238E27FC236}">
                  <a16:creationId xmlns:a16="http://schemas.microsoft.com/office/drawing/2014/main" id="{21B461AF-A9EA-1348-BE42-5DAECC8F7580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 flipH="1">
              <a:off x="5862402" y="4281672"/>
              <a:ext cx="10084" cy="886432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6" name="Google Shape;198;p21">
              <a:extLst>
                <a:ext uri="{FF2B5EF4-FFF2-40B4-BE49-F238E27FC236}">
                  <a16:creationId xmlns:a16="http://schemas.microsoft.com/office/drawing/2014/main" id="{AED08EBD-7B77-9A58-BE16-467288965822}"/>
                </a:ext>
              </a:extLst>
            </p:cNvPr>
            <p:cNvSpPr>
              <a:spLocks/>
            </p:cNvSpPr>
            <p:nvPr/>
          </p:nvSpPr>
          <p:spPr>
            <a:xfrm>
              <a:off x="5260486" y="3057672"/>
              <a:ext cx="1224000" cy="12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/>
            <a:p>
              <a:pPr lvl="0" algn="ctr"/>
              <a:r>
                <a:rPr lang="pl-PL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lata 40. </a:t>
              </a:r>
            </a:p>
          </p:txBody>
        </p:sp>
        <p:cxnSp>
          <p:nvCxnSpPr>
            <p:cNvPr id="17" name="Google Shape;200;p21">
              <a:extLst>
                <a:ext uri="{FF2B5EF4-FFF2-40B4-BE49-F238E27FC236}">
                  <a16:creationId xmlns:a16="http://schemas.microsoft.com/office/drawing/2014/main" id="{409C2A0E-F27D-C5ED-96AD-1F51D28F9C09}"/>
                </a:ext>
              </a:extLst>
            </p:cNvPr>
            <p:cNvCxnSpPr>
              <a:cxnSpLocks/>
            </p:cNvCxnSpPr>
            <p:nvPr/>
          </p:nvCxnSpPr>
          <p:spPr>
            <a:xfrm>
              <a:off x="7965536" y="4325449"/>
              <a:ext cx="0" cy="717416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8" name="Google Shape;201;p21">
              <a:extLst>
                <a:ext uri="{FF2B5EF4-FFF2-40B4-BE49-F238E27FC236}">
                  <a16:creationId xmlns:a16="http://schemas.microsoft.com/office/drawing/2014/main" id="{18936912-998F-A05C-EDCC-CBA5DECE40AD}"/>
                </a:ext>
              </a:extLst>
            </p:cNvPr>
            <p:cNvSpPr>
              <a:spLocks/>
            </p:cNvSpPr>
            <p:nvPr/>
          </p:nvSpPr>
          <p:spPr>
            <a:xfrm>
              <a:off x="7382974" y="3052516"/>
              <a:ext cx="1224000" cy="12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/>
            <a:p>
              <a:pPr lvl="0" algn="ctr"/>
              <a:r>
                <a:rPr lang="pl-PL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lata 80.</a:t>
              </a:r>
            </a:p>
          </p:txBody>
        </p:sp>
        <p:cxnSp>
          <p:nvCxnSpPr>
            <p:cNvPr id="19" name="Google Shape;203;p21">
              <a:extLst>
                <a:ext uri="{FF2B5EF4-FFF2-40B4-BE49-F238E27FC236}">
                  <a16:creationId xmlns:a16="http://schemas.microsoft.com/office/drawing/2014/main" id="{11954A9D-A781-4BFB-C46A-FAE957611052}"/>
                </a:ext>
              </a:extLst>
            </p:cNvPr>
            <p:cNvCxnSpPr/>
            <p:nvPr/>
          </p:nvCxnSpPr>
          <p:spPr>
            <a:xfrm>
              <a:off x="10036813" y="4156550"/>
              <a:ext cx="0" cy="1035641"/>
            </a:xfrm>
            <a:prstGeom prst="straightConnector1">
              <a:avLst/>
            </a:prstGeom>
            <a:noFill/>
            <a:ln w="28575" cap="flat" cmpd="sng">
              <a:solidFill>
                <a:srgbClr val="666666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0" name="Google Shape;204;p21">
              <a:extLst>
                <a:ext uri="{FF2B5EF4-FFF2-40B4-BE49-F238E27FC236}">
                  <a16:creationId xmlns:a16="http://schemas.microsoft.com/office/drawing/2014/main" id="{84DF6A82-1F4B-1DFE-7528-2C26986DBD29}"/>
                </a:ext>
              </a:extLst>
            </p:cNvPr>
            <p:cNvSpPr/>
            <p:nvPr/>
          </p:nvSpPr>
          <p:spPr>
            <a:xfrm>
              <a:off x="9424813" y="3057672"/>
              <a:ext cx="1224000" cy="12240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13" tIns="91413" rIns="91413" bIns="91413" anchor="ctr" anchorCtr="0">
              <a:noAutofit/>
            </a:bodyPr>
            <a:lstStyle/>
            <a:p>
              <a:pPr algn="ctr"/>
              <a:r>
                <a:rPr lang="pl-PL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lata 90. </a:t>
              </a:r>
              <a:endParaRPr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57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CC7C4-B938-2F56-1AA6-22EDF0C6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Najważniejsze pojęcia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F0CEB5-96A8-43BC-2D1D-C00DF1743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BA2FB5-60F5-0EF5-0AE2-0187DE90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E494-3160-40BE-A805-5BB0950326F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Obraz 4" descr="Obraz zawierający osoba, kobieta, zewnętrzne, niebo&#10;&#10;Opis wygenerowany automatycznie">
            <a:extLst>
              <a:ext uri="{FF2B5EF4-FFF2-40B4-BE49-F238E27FC236}">
                <a16:creationId xmlns:a16="http://schemas.microsoft.com/office/drawing/2014/main" id="{361B4428-E657-A163-5046-353A39C54A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/>
          <a:stretch/>
        </p:blipFill>
        <p:spPr>
          <a:xfrm>
            <a:off x="85725" y="1450987"/>
            <a:ext cx="6728233" cy="4858446"/>
          </a:xfrm>
          <a:prstGeom prst="rect">
            <a:avLst/>
          </a:prstGeom>
        </p:spPr>
      </p:pic>
      <p:sp>
        <p:nvSpPr>
          <p:cNvPr id="6" name="Dymek myśli: chmurka 5">
            <a:extLst>
              <a:ext uri="{FF2B5EF4-FFF2-40B4-BE49-F238E27FC236}">
                <a16:creationId xmlns:a16="http://schemas.microsoft.com/office/drawing/2014/main" id="{C78E65BA-5685-2951-AF41-C1D6AA6670B6}"/>
              </a:ext>
            </a:extLst>
          </p:cNvPr>
          <p:cNvSpPr/>
          <p:nvPr/>
        </p:nvSpPr>
        <p:spPr>
          <a:xfrm>
            <a:off x="5474780" y="1450987"/>
            <a:ext cx="6247586" cy="4627921"/>
          </a:xfrm>
          <a:prstGeom prst="cloudCallout">
            <a:avLst>
              <a:gd name="adj1" fmla="val -64762"/>
              <a:gd name="adj2" fmla="val 2678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82B801B-6DB6-C11D-75A6-CC9B12C0E6D0}"/>
              </a:ext>
            </a:extLst>
          </p:cNvPr>
          <p:cNvSpPr txBox="1">
            <a:spLocks/>
          </p:cNvSpPr>
          <p:nvPr/>
        </p:nvSpPr>
        <p:spPr>
          <a:xfrm>
            <a:off x="6132370" y="2174129"/>
            <a:ext cx="5589996" cy="2626816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2500" b="1"/>
              <a:t>Kształcenie na odległość</a:t>
            </a:r>
            <a:r>
              <a:rPr lang="pl-PL" sz="2500"/>
              <a:t> to wszelkie formy procesu dydaktycznego – uczenie się, nauczanie, sprawdzanie wiedzy </a:t>
            </a:r>
            <a:br>
              <a:rPr lang="pl-PL" sz="2500"/>
            </a:br>
            <a:r>
              <a:rPr lang="pl-PL" sz="2500"/>
              <a:t>i umiejętności – niewymagające bezpośredniego kontaktu nauczyciela </a:t>
            </a:r>
            <a:br>
              <a:rPr lang="pl-PL" sz="2500"/>
            </a:br>
            <a:r>
              <a:rPr lang="pl-PL" sz="2500"/>
              <a:t>i ucznia, w których wykorzystuje się technologie </a:t>
            </a:r>
            <a:r>
              <a:rPr lang="pl-PL" sz="2400"/>
              <a:t>informacyjne</a:t>
            </a:r>
            <a:r>
              <a:rPr lang="pl-PL" sz="2500"/>
              <a:t> oraz komunikacyjne.</a:t>
            </a:r>
            <a:endParaRPr lang="pl-PL" sz="25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3F5BC00-B2C4-29C0-5060-E4E08A91FFBB}"/>
              </a:ext>
            </a:extLst>
          </p:cNvPr>
          <p:cNvSpPr txBox="1"/>
          <p:nvPr/>
        </p:nvSpPr>
        <p:spPr>
          <a:xfrm rot="227588">
            <a:off x="2743695" y="3428696"/>
            <a:ext cx="2426039" cy="1384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Kształcenie </a:t>
            </a:r>
            <a:br>
              <a:rPr lang="pl-PL" sz="2800" b="1" dirty="0"/>
            </a:br>
            <a:r>
              <a:rPr lang="pl-PL" sz="2800" b="1" dirty="0"/>
              <a:t>na odległość </a:t>
            </a:r>
          </a:p>
          <a:p>
            <a:r>
              <a:rPr lang="pl-PL" sz="2800" dirty="0"/>
              <a:t>to…</a:t>
            </a:r>
          </a:p>
        </p:txBody>
      </p:sp>
    </p:spTree>
    <p:extLst>
      <p:ext uri="{BB962C8B-B14F-4D97-AF65-F5344CB8AC3E}">
        <p14:creationId xmlns:p14="http://schemas.microsoft.com/office/powerpoint/2010/main" val="391950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FC318C-6FB7-3BAB-5A8D-DE02E0C3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Najważniejsze pojęcia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B83CFD-744C-1E85-97CD-05BD8F791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259D80-6668-A5B6-6855-63873052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E494-3160-40BE-A805-5BB0950326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Obraz 4" descr="Obraz zawierający osoba, kobieta, zewnętrzne, niebo&#10;&#10;Opis wygenerowany automatycznie">
            <a:extLst>
              <a:ext uri="{FF2B5EF4-FFF2-40B4-BE49-F238E27FC236}">
                <a16:creationId xmlns:a16="http://schemas.microsoft.com/office/drawing/2014/main" id="{C870F661-17DE-BD05-2644-BADAABAC4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/>
          <a:stretch/>
        </p:blipFill>
        <p:spPr>
          <a:xfrm flipH="1">
            <a:off x="5344176" y="1651992"/>
            <a:ext cx="6846236" cy="485844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716D026-13ED-4DEF-4A0F-CDF8092FEF4C}"/>
              </a:ext>
            </a:extLst>
          </p:cNvPr>
          <p:cNvSpPr txBox="1"/>
          <p:nvPr/>
        </p:nvSpPr>
        <p:spPr>
          <a:xfrm rot="21392657">
            <a:off x="7280100" y="3501653"/>
            <a:ext cx="2426039" cy="1384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Blended</a:t>
            </a:r>
            <a:r>
              <a:rPr lang="pl-PL" sz="2800" b="1" dirty="0"/>
              <a:t> learning</a:t>
            </a:r>
          </a:p>
          <a:p>
            <a:r>
              <a:rPr lang="pl-PL" sz="2800" dirty="0"/>
              <a:t>to…</a:t>
            </a:r>
          </a:p>
        </p:txBody>
      </p:sp>
      <p:sp>
        <p:nvSpPr>
          <p:cNvPr id="7" name="Dymek myśli: chmurka 6">
            <a:extLst>
              <a:ext uri="{FF2B5EF4-FFF2-40B4-BE49-F238E27FC236}">
                <a16:creationId xmlns:a16="http://schemas.microsoft.com/office/drawing/2014/main" id="{B652686D-C92D-6850-C693-DF6ADEE2AB8F}"/>
              </a:ext>
            </a:extLst>
          </p:cNvPr>
          <p:cNvSpPr/>
          <p:nvPr/>
        </p:nvSpPr>
        <p:spPr>
          <a:xfrm flipH="1">
            <a:off x="110263" y="1565408"/>
            <a:ext cx="6182110" cy="3183159"/>
          </a:xfrm>
          <a:prstGeom prst="cloudCallout">
            <a:avLst>
              <a:gd name="adj1" fmla="val -60164"/>
              <a:gd name="adj2" fmla="val 4873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31839E1D-0015-0960-EF76-2344892EA236}"/>
              </a:ext>
            </a:extLst>
          </p:cNvPr>
          <p:cNvSpPr txBox="1">
            <a:spLocks/>
          </p:cNvSpPr>
          <p:nvPr/>
        </p:nvSpPr>
        <p:spPr>
          <a:xfrm>
            <a:off x="1035257" y="2161709"/>
            <a:ext cx="5257115" cy="2049577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2600" b="1"/>
              <a:t>Blended learning </a:t>
            </a:r>
            <a:r>
              <a:rPr lang="pl-PL" sz="2600"/>
              <a:t>to proces </a:t>
            </a:r>
            <a:br>
              <a:rPr lang="pl-PL" sz="2600"/>
            </a:br>
            <a:r>
              <a:rPr lang="pl-PL" sz="2600"/>
              <a:t>dydaktyczny realizowany </a:t>
            </a:r>
            <a:br>
              <a:rPr lang="pl-PL" sz="2600"/>
            </a:br>
            <a:r>
              <a:rPr lang="pl-PL" sz="2600"/>
              <a:t>jednocześnie w sposób tradycyjny </a:t>
            </a:r>
            <a:br>
              <a:rPr lang="pl-PL" sz="2600"/>
            </a:br>
            <a:r>
              <a:rPr lang="pl-PL" sz="2600"/>
              <a:t>i za pośrednictwem internetu.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50664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E63496-BED4-A1B5-0931-EC83D661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Najważniejsze pojęcia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6BDB4E7-21D3-C2FD-FCAD-CFB9EEBC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E494-3160-40BE-A805-5BB0950326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F377BA8-9628-BD4F-E43A-A2559EBD95A2}"/>
              </a:ext>
            </a:extLst>
          </p:cNvPr>
          <p:cNvSpPr txBox="1">
            <a:spLocks/>
          </p:cNvSpPr>
          <p:nvPr/>
        </p:nvSpPr>
        <p:spPr>
          <a:xfrm>
            <a:off x="438041" y="1750427"/>
            <a:ext cx="6711257" cy="5031721"/>
          </a:xfrm>
          <a:prstGeom prst="rect">
            <a:avLst/>
          </a:prstGeom>
        </p:spPr>
        <p:txBody>
          <a:bodyPr spcFirstLastPara="1" vert="horz" wrap="square" lIns="91413" tIns="91413" rIns="91413" bIns="91413" rtlCol="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Open Sans"/>
                <a:cs typeface="Open Sans"/>
                <a:sym typeface="Open San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866" indent="-342866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latin typeface="+mn-lt"/>
              </a:rPr>
              <a:t>Platforma e-learningowa </a:t>
            </a:r>
            <a:r>
              <a:rPr lang="pl-PL" sz="2800" dirty="0">
                <a:latin typeface="+mn-lt"/>
              </a:rPr>
              <a:t>– środowisko informatyczne, w którym odbywa się kształcenie na odległość; do jej zadań należą: administrowanie uczestnikami, udostępnianie materiałów, sprawdzanie wiedzy, informowanie o postępach oraz oferowanie narzędzi do analizy i raportów.</a:t>
            </a:r>
          </a:p>
          <a:p>
            <a:pPr marL="342866" indent="-342866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800" dirty="0">
              <a:latin typeface="+mn-lt"/>
            </a:endParaRPr>
          </a:p>
          <a:p>
            <a:pPr marL="342866" indent="-342866" algn="l">
              <a:buFont typeface="Arial" panose="020B0604020202020204" pitchFamily="34" charset="0"/>
              <a:buChar char="•"/>
            </a:pPr>
            <a:endParaRPr lang="pl-PL" sz="2800" dirty="0">
              <a:latin typeface="+mn-lt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27106816-D8F4-315D-B947-0CBFC4D03843}"/>
              </a:ext>
            </a:extLst>
          </p:cNvPr>
          <p:cNvGrpSpPr/>
          <p:nvPr/>
        </p:nvGrpSpPr>
        <p:grpSpPr>
          <a:xfrm>
            <a:off x="6974003" y="1005168"/>
            <a:ext cx="4816359" cy="4463890"/>
            <a:chOff x="7352852" y="1463040"/>
            <a:chExt cx="4816986" cy="4464471"/>
          </a:xfrm>
        </p:grpSpPr>
        <p:pic>
          <p:nvPicPr>
            <p:cNvPr id="7" name="Obraz 6" descr="Obraz zawierający wewnątrz, ściana, stół, biurko&#10;&#10;Opis wygenerowany automatycznie">
              <a:extLst>
                <a:ext uri="{FF2B5EF4-FFF2-40B4-BE49-F238E27FC236}">
                  <a16:creationId xmlns:a16="http://schemas.microsoft.com/office/drawing/2014/main" id="{B69C02C7-7536-E7F9-222F-2C4AD505B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984"/>
            <a:stretch/>
          </p:blipFill>
          <p:spPr>
            <a:xfrm>
              <a:off x="7352852" y="1463040"/>
              <a:ext cx="4816986" cy="4464471"/>
            </a:xfrm>
            <a:prstGeom prst="rect">
              <a:avLst/>
            </a:prstGeom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810F7CA8-ABB8-BD6C-E280-955EDD29694C}"/>
                </a:ext>
              </a:extLst>
            </p:cNvPr>
            <p:cNvSpPr txBox="1"/>
            <p:nvPr/>
          </p:nvSpPr>
          <p:spPr>
            <a:xfrm>
              <a:off x="9613539" y="2580634"/>
              <a:ext cx="20308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/>
                <a:t>Platforma </a:t>
              </a:r>
              <a:br>
                <a:rPr lang="pl-PL" sz="2400" b="1" dirty="0"/>
              </a:br>
              <a:r>
                <a:rPr lang="pl-PL" sz="2400" b="1" dirty="0"/>
                <a:t>e-learningowa </a:t>
              </a:r>
              <a:r>
                <a:rPr lang="pl-PL" sz="2400" dirty="0"/>
                <a:t>to…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05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75AFD0-EF6D-E9F7-65B0-0FA9C035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Najważniejsze pojęcia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353D3C-3716-FC0A-B274-AF81F049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E494-3160-40BE-A805-5BB0950326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2562856-69B3-4D20-DD53-4FCCAEA575A9}"/>
              </a:ext>
            </a:extLst>
          </p:cNvPr>
          <p:cNvSpPr txBox="1">
            <a:spLocks/>
          </p:cNvSpPr>
          <p:nvPr/>
        </p:nvSpPr>
        <p:spPr>
          <a:xfrm>
            <a:off x="838091" y="1826627"/>
            <a:ext cx="6267178" cy="5031720"/>
          </a:xfrm>
          <a:prstGeom prst="rect">
            <a:avLst/>
          </a:prstGeom>
        </p:spPr>
        <p:txBody>
          <a:bodyPr vert="horz" lIns="108850" tIns="54425" rIns="108850" bIns="54425" rtlCol="0">
            <a:normAutofit fontScale="77500" lnSpcReduction="20000"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966" indent="-341966">
              <a:spcBef>
                <a:spcPts val="0"/>
              </a:spcBef>
              <a:spcAft>
                <a:spcPts val="600"/>
              </a:spcAft>
            </a:pPr>
            <a:r>
              <a:rPr lang="pl-PL" b="1"/>
              <a:t>Wirtualna klasa </a:t>
            </a:r>
            <a:r>
              <a:rPr lang="pl-PL"/>
              <a:t>– społeczność osób uczących się na jednym kursie, które komunikują się ze sobą w celu pomocy </a:t>
            </a:r>
            <a:br>
              <a:rPr lang="pl-PL"/>
            </a:br>
            <a:r>
              <a:rPr lang="pl-PL"/>
              <a:t>i wzajemnej wymiany doświadczeń.</a:t>
            </a:r>
          </a:p>
          <a:p>
            <a:pPr marL="341966" indent="-341966">
              <a:spcBef>
                <a:spcPts val="0"/>
              </a:spcBef>
              <a:spcAft>
                <a:spcPts val="600"/>
              </a:spcAft>
            </a:pPr>
            <a:r>
              <a:rPr lang="pl-PL" b="1"/>
              <a:t>Wirtualna tablica </a:t>
            </a:r>
            <a:r>
              <a:rPr lang="pl-PL"/>
              <a:t>–  narzędzie,  </a:t>
            </a:r>
            <a:br>
              <a:rPr lang="pl-PL"/>
            </a:br>
            <a:r>
              <a:rPr lang="pl-PL"/>
              <a:t>za pomocą którego można razem </a:t>
            </a:r>
            <a:br>
              <a:rPr lang="pl-PL"/>
            </a:br>
            <a:r>
              <a:rPr lang="pl-PL"/>
              <a:t>nad czymś pracować; umieszczane </a:t>
            </a:r>
            <a:br>
              <a:rPr lang="pl-PL"/>
            </a:br>
            <a:r>
              <a:rPr lang="pl-PL"/>
              <a:t>na tablicy teksty i materiały graficzne </a:t>
            </a:r>
            <a:br>
              <a:rPr lang="pl-PL"/>
            </a:br>
            <a:r>
              <a:rPr lang="pl-PL"/>
              <a:t>są widoczne dla wszystkich.</a:t>
            </a:r>
            <a:br>
              <a:rPr lang="pl-PL"/>
            </a:br>
            <a:endParaRPr lang="pl-PL" dirty="0"/>
          </a:p>
        </p:txBody>
      </p:sp>
      <p:pic>
        <p:nvPicPr>
          <p:cNvPr id="6" name="Obraz 5" descr="Obraz zawierający stół, osoba, siedzi, wewnątrz&#10;&#10;Opis wygenerowany automatycznie">
            <a:extLst>
              <a:ext uri="{FF2B5EF4-FFF2-40B4-BE49-F238E27FC236}">
                <a16:creationId xmlns:a16="http://schemas.microsoft.com/office/drawing/2014/main" id="{F3A8B698-0F08-E6C1-0C36-5A9D13E07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r="14368"/>
          <a:stretch/>
        </p:blipFill>
        <p:spPr>
          <a:xfrm>
            <a:off x="7327308" y="1711918"/>
            <a:ext cx="4641065" cy="394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2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F5A116-8C1E-61B2-0EA6-F99F1468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Najważniejsze pojęcia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AA7572-8289-3BB4-CBD8-5BE9B366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E494-3160-40BE-A805-5BB0950326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7851051-BDB3-5C8C-82DE-7108BD6D1F05}"/>
              </a:ext>
            </a:extLst>
          </p:cNvPr>
          <p:cNvSpPr txBox="1"/>
          <p:nvPr/>
        </p:nvSpPr>
        <p:spPr>
          <a:xfrm>
            <a:off x="609521" y="1867827"/>
            <a:ext cx="6029404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966" indent="-341966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+mn-lt"/>
              </a:rPr>
              <a:t>Komunikacja asynchroniczna </a:t>
            </a:r>
            <a:br>
              <a:rPr lang="pl-PL" sz="2400" b="1" dirty="0">
                <a:latin typeface="+mn-lt"/>
              </a:rPr>
            </a:br>
            <a:r>
              <a:rPr lang="pl-PL" sz="2400" dirty="0">
                <a:latin typeface="+mn-lt"/>
              </a:rPr>
              <a:t>– metoda komunikowania się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bez równoczesnego wzajemnego kontaktu uczestników.</a:t>
            </a:r>
          </a:p>
          <a:p>
            <a:pPr marL="341966" indent="-341966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+mn-lt"/>
              </a:rPr>
              <a:t>Komunikacja synchroniczna </a:t>
            </a:r>
            <a:br>
              <a:rPr lang="pl-PL" sz="2400" b="1" dirty="0">
                <a:latin typeface="+mn-lt"/>
              </a:rPr>
            </a:br>
            <a:r>
              <a:rPr lang="pl-PL" sz="2400" dirty="0">
                <a:latin typeface="+mn-lt"/>
              </a:rPr>
              <a:t>– metoda komunikowania się,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która wymaga równoczesnego kontaktu wszystkich uczestników.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2DFECF19-3438-6E63-0CCF-D48232D33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09" y="1988553"/>
            <a:ext cx="5205731" cy="34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4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A67652-7019-58D5-F4D6-15F944C1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Najważniejsze pojęcia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9A9894-B4A1-DC77-9624-00C084E9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E494-3160-40BE-A805-5BB0950326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C5B5A53A-8B0C-6A86-DBF2-C3C3BABD705D}"/>
              </a:ext>
            </a:extLst>
          </p:cNvPr>
          <p:cNvSpPr txBox="1">
            <a:spLocks/>
          </p:cNvSpPr>
          <p:nvPr/>
        </p:nvSpPr>
        <p:spPr>
          <a:xfrm>
            <a:off x="838091" y="1826628"/>
            <a:ext cx="5692488" cy="4472993"/>
          </a:xfrm>
          <a:prstGeom prst="rect">
            <a:avLst/>
          </a:prstGeom>
        </p:spPr>
        <p:txBody>
          <a:bodyPr spcFirstLastPara="1" vert="horz" wrap="square" lIns="91413" tIns="91413" rIns="91413" bIns="91413" rtlCol="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Open Sans"/>
                <a:cs typeface="Open Sans"/>
                <a:sym typeface="Open San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1966" indent="-341966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latin typeface="+mn-lt"/>
              </a:rPr>
              <a:t>Moderacja </a:t>
            </a:r>
            <a:r>
              <a:rPr lang="pl-PL" sz="2800" dirty="0">
                <a:latin typeface="+mn-lt"/>
              </a:rPr>
              <a:t>– kontrolowanie przez nauczyciela wypowiedzi na forum dyskusyjnym lub czacie.</a:t>
            </a:r>
          </a:p>
          <a:p>
            <a:pPr marL="341966" indent="-341966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latin typeface="+mn-lt"/>
              </a:rPr>
              <a:t>Netykieta</a:t>
            </a:r>
            <a:r>
              <a:rPr lang="pl-PL" sz="2800" dirty="0">
                <a:latin typeface="+mn-lt"/>
              </a:rPr>
              <a:t> – zbiór reguł poprawnego zachowywania się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w internecie; dotyczy również platformy e-learningowej.</a:t>
            </a:r>
          </a:p>
          <a:p>
            <a:pPr marL="457154" indent="-457154" algn="l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l-PL" sz="2800" dirty="0">
              <a:latin typeface="+mn-lt"/>
            </a:endParaRPr>
          </a:p>
          <a:p>
            <a:pPr marL="457154" indent="-457154" algn="l">
              <a:buFont typeface="Arial" panose="020B0604020202020204" pitchFamily="34" charset="0"/>
              <a:buChar char="•"/>
            </a:pPr>
            <a:endParaRPr lang="pl-PL" sz="2800" dirty="0">
              <a:latin typeface="+mn-lt"/>
            </a:endParaRPr>
          </a:p>
          <a:p>
            <a:pPr marL="457154" indent="-457154" algn="l">
              <a:buFont typeface="Arial" panose="020B0604020202020204" pitchFamily="34" charset="0"/>
              <a:buChar char="•"/>
            </a:pPr>
            <a:endParaRPr lang="pl-PL" sz="2800" dirty="0">
              <a:latin typeface="+mn-lt"/>
            </a:endParaRPr>
          </a:p>
          <a:p>
            <a:pPr algn="l"/>
            <a:endParaRPr lang="pl-PL" sz="2800" dirty="0"/>
          </a:p>
        </p:txBody>
      </p:sp>
      <p:pic>
        <p:nvPicPr>
          <p:cNvPr id="6" name="Obraz 5" descr="Obraz zawierający zdjęcie&#10;&#10;Opis wygenerowany automatycznie">
            <a:extLst>
              <a:ext uri="{FF2B5EF4-FFF2-40B4-BE49-F238E27FC236}">
                <a16:creationId xmlns:a16="http://schemas.microsoft.com/office/drawing/2014/main" id="{90F6AF18-43EC-45ED-0EA3-9BE552F7B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79" y="1986714"/>
            <a:ext cx="5403509" cy="28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4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E525D9-C558-300E-5125-A870848F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Organizacja i motywacja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AD89F2-79BC-BDD9-F705-60A4B93B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E494-3160-40BE-A805-5BB0950326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EFF2686-A6F5-F1FC-DAE1-530D66641796}"/>
              </a:ext>
            </a:extLst>
          </p:cNvPr>
          <p:cNvSpPr txBox="1">
            <a:spLocks/>
          </p:cNvSpPr>
          <p:nvPr/>
        </p:nvSpPr>
        <p:spPr>
          <a:xfrm>
            <a:off x="838091" y="1826626"/>
            <a:ext cx="6784460" cy="4562920"/>
          </a:xfrm>
          <a:prstGeom prst="rect">
            <a:avLst/>
          </a:prstGeom>
        </p:spPr>
        <p:txBody>
          <a:bodyPr spcFirstLastPara="1" vert="horz" wrap="square" lIns="91413" tIns="91413" rIns="91413" bIns="91413" rtlCol="0" anchor="t" anchorCtr="0">
            <a:normAutofit fontScale="92500" lnSpcReduction="10000"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Open Sans"/>
                <a:cs typeface="Open Sans"/>
                <a:sym typeface="Open San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1966" indent="-341966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000" dirty="0">
                <a:latin typeface="+mn-lt"/>
              </a:rPr>
              <a:t>Kształcenie na odległość wymaga systematyczności, konsekwencji i dobrej </a:t>
            </a:r>
            <a:r>
              <a:rPr lang="pl-PL" sz="3000" b="1" dirty="0">
                <a:latin typeface="+mn-lt"/>
              </a:rPr>
              <a:t>organizacji pracy </a:t>
            </a:r>
            <a:r>
              <a:rPr lang="pl-PL" sz="3000" dirty="0">
                <a:latin typeface="+mn-lt"/>
              </a:rPr>
              <a:t>– uczeń musi zaplanować, gdzie będzie się uczyć </a:t>
            </a:r>
            <a:br>
              <a:rPr lang="pl-PL" sz="3000" dirty="0">
                <a:latin typeface="+mn-lt"/>
              </a:rPr>
            </a:br>
            <a:r>
              <a:rPr lang="pl-PL" sz="3000" dirty="0">
                <a:latin typeface="+mn-lt"/>
              </a:rPr>
              <a:t>(np. w domu, w drodze) i kiedy (np. rano, jeśli ma </a:t>
            </a:r>
            <a:r>
              <a:rPr lang="pl-PL" sz="3000" dirty="0" err="1">
                <a:latin typeface="+mn-lt"/>
              </a:rPr>
              <a:t>chronotyp</a:t>
            </a:r>
            <a:r>
              <a:rPr lang="pl-PL" sz="3000" dirty="0">
                <a:latin typeface="+mn-lt"/>
              </a:rPr>
              <a:t> skowronka, albo wieczorem, jeśli ma </a:t>
            </a:r>
            <a:r>
              <a:rPr lang="pl-PL" sz="3000" dirty="0" err="1">
                <a:latin typeface="+mn-lt"/>
              </a:rPr>
              <a:t>chronotyp</a:t>
            </a:r>
            <a:r>
              <a:rPr lang="pl-PL" sz="3000" dirty="0">
                <a:latin typeface="+mn-lt"/>
              </a:rPr>
              <a:t> sowy).</a:t>
            </a:r>
          </a:p>
          <a:p>
            <a:pPr marL="341966" indent="-341966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000" dirty="0">
                <a:latin typeface="+mn-lt"/>
              </a:rPr>
              <a:t>Aby ukończyć szkolenia on-line, konieczne jest </a:t>
            </a:r>
            <a:r>
              <a:rPr lang="pl-PL" sz="3000" b="1" dirty="0">
                <a:latin typeface="+mn-lt"/>
              </a:rPr>
              <a:t>utrzymanie wysokiego poziomu motywacji </a:t>
            </a:r>
            <a:r>
              <a:rPr lang="pl-PL" sz="3000" dirty="0">
                <a:latin typeface="+mn-lt"/>
              </a:rPr>
              <a:t>do końca.</a:t>
            </a:r>
          </a:p>
          <a:p>
            <a:pPr marL="457154" indent="-457154" algn="l">
              <a:buFont typeface="Arial" panose="020B0604020202020204" pitchFamily="34" charset="0"/>
              <a:buChar char="•"/>
            </a:pPr>
            <a:endParaRPr lang="pl-PL" sz="6699" dirty="0">
              <a:latin typeface="+mn-lt"/>
            </a:endParaRPr>
          </a:p>
          <a:p>
            <a:pPr marL="457154" indent="-457154" algn="l">
              <a:buFont typeface="Arial" panose="020B0604020202020204" pitchFamily="34" charset="0"/>
              <a:buChar char="•"/>
            </a:pPr>
            <a:endParaRPr lang="pl-PL" sz="6699" dirty="0">
              <a:latin typeface="+mn-lt"/>
            </a:endParaRPr>
          </a:p>
          <a:p>
            <a:pPr marL="457154" indent="-457154" algn="l">
              <a:buFont typeface="Arial" panose="020B0604020202020204" pitchFamily="34" charset="0"/>
              <a:buChar char="•"/>
            </a:pPr>
            <a:endParaRPr lang="pl-PL" sz="2800" dirty="0">
              <a:latin typeface="+mn-lt"/>
            </a:endParaRPr>
          </a:p>
          <a:p>
            <a:pPr algn="l"/>
            <a:endParaRPr lang="pl-PL" sz="2800" dirty="0"/>
          </a:p>
        </p:txBody>
      </p:sp>
      <p:pic>
        <p:nvPicPr>
          <p:cNvPr id="6" name="Obraz 5" descr="Obraz zawierający drzewo, ptak, siedzi, zewnętrzne&#10;&#10;Opis wygenerowany automatycznie">
            <a:extLst>
              <a:ext uri="{FF2B5EF4-FFF2-40B4-BE49-F238E27FC236}">
                <a16:creationId xmlns:a16="http://schemas.microsoft.com/office/drawing/2014/main" id="{1D61B9AC-20D5-6D81-5406-37F6B5C8E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5"/>
          <a:stretch/>
        </p:blipFill>
        <p:spPr>
          <a:xfrm>
            <a:off x="8129449" y="1693033"/>
            <a:ext cx="3100759" cy="2137870"/>
          </a:xfrm>
          <a:prstGeom prst="rect">
            <a:avLst/>
          </a:prstGeom>
        </p:spPr>
      </p:pic>
      <p:pic>
        <p:nvPicPr>
          <p:cNvPr id="7" name="Obraz 6" descr="Obraz zawierający niebo, zewnętrzne, góra, przyroda&#10;&#10;Opis wygenerowany automatycznie">
            <a:extLst>
              <a:ext uri="{FF2B5EF4-FFF2-40B4-BE49-F238E27FC236}">
                <a16:creationId xmlns:a16="http://schemas.microsoft.com/office/drawing/2014/main" id="{299CB54C-C9A9-5AC2-1129-EACC9C6E1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t="11535"/>
          <a:stretch/>
        </p:blipFill>
        <p:spPr>
          <a:xfrm>
            <a:off x="8129449" y="4016466"/>
            <a:ext cx="3100760" cy="213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7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501</Words>
  <Application>Microsoft Office PowerPoint</Application>
  <PresentationFormat>Niestandardowy</PresentationFormat>
  <Paragraphs>61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Dosis</vt:lpstr>
      <vt:lpstr>Motyw pakietu Office</vt:lpstr>
      <vt:lpstr>E-learning,  czyli o nauce on-line</vt:lpstr>
      <vt:lpstr>Historia</vt:lpstr>
      <vt:lpstr>Najważniejsze pojęcia</vt:lpstr>
      <vt:lpstr>Najważniejsze pojęcia</vt:lpstr>
      <vt:lpstr>Najważniejsze pojęcia</vt:lpstr>
      <vt:lpstr>Najważniejsze pojęcia</vt:lpstr>
      <vt:lpstr>Najważniejsze pojęcia</vt:lpstr>
      <vt:lpstr>Najważniejsze pojęcia</vt:lpstr>
      <vt:lpstr>Organizacja i motywacja</vt:lpstr>
      <vt:lpstr>Zalety i wady e-learningu</vt:lpstr>
      <vt:lpstr>Dziękujemy  za uwagę!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 wektorowa</dc:title>
  <dc:creator>katarzyna</dc:creator>
  <cp:lastModifiedBy>Maria Białek</cp:lastModifiedBy>
  <cp:revision>59</cp:revision>
  <dcterms:created xsi:type="dcterms:W3CDTF">2020-05-18T17:18:15Z</dcterms:created>
  <dcterms:modified xsi:type="dcterms:W3CDTF">2022-08-19T06:54:22Z</dcterms:modified>
</cp:coreProperties>
</file>