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17" r:id="rId2"/>
    <p:sldId id="325" r:id="rId3"/>
    <p:sldId id="340" r:id="rId4"/>
    <p:sldId id="308" r:id="rId5"/>
    <p:sldId id="341" r:id="rId6"/>
    <p:sldId id="311" r:id="rId7"/>
    <p:sldId id="312" r:id="rId8"/>
    <p:sldId id="310" r:id="rId9"/>
    <p:sldId id="313" r:id="rId10"/>
    <p:sldId id="315" r:id="rId11"/>
    <p:sldId id="314" r:id="rId12"/>
    <p:sldId id="316" r:id="rId13"/>
    <p:sldId id="342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A84F"/>
    <a:srgbClr val="6ABA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00542-5264-4996-8F38-0A493693710B}" type="datetimeFigureOut">
              <a:rPr lang="pl-PL" smtClean="0"/>
              <a:t>2019-07-01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05AD8-C794-4EFE-96EE-B069C3D7AC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4405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8126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8E8405-D80F-4258-9A94-19BE614E02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6C22084-989E-467D-B738-D9A3A881B3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F06409C-1CF8-4F7F-88AA-7125F1C7D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12F91-E863-4A86-8370-63A860436572}" type="datetimeFigureOut">
              <a:rPr lang="pl-PL" smtClean="0"/>
              <a:t>2019-07-01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0E83FA6-4881-4A32-9C86-B07C01A02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4DA647C-B094-449E-A5C3-946E4FCE8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07059-22CE-45B6-AA5D-5BD22D93F2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694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5731F5B-AF5A-4925-BEDC-98C4AB3A7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549FF8E-EB2B-453B-8099-D1E31DF164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5F5A083-29E2-4231-AAD9-781BA36A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12F91-E863-4A86-8370-63A860436572}" type="datetimeFigureOut">
              <a:rPr lang="pl-PL" smtClean="0"/>
              <a:t>2019-07-01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1692543-59A5-4722-9466-14A1EBD5D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6D07001-962F-42B2-9C6D-E619A6E7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07059-22CE-45B6-AA5D-5BD22D93F2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9307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610C3A18-6CB4-4DD7-BA0E-A46081BEC1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B0A6546-9C4A-4B0A-8083-63712F3CBF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E22FFB2-D9D9-40A4-A777-1752C04A9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12F91-E863-4A86-8370-63A860436572}" type="datetimeFigureOut">
              <a:rPr lang="pl-PL" smtClean="0"/>
              <a:t>2019-07-01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F4547A9-40D4-42CF-8797-4F95FA3E7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CBCBD8D-6E04-49CB-B5B0-70A31E226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07059-22CE-45B6-AA5D-5BD22D93F2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4146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e">
  <p:cSld name="Title On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405685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5067" b="1">
                <a:solidFill>
                  <a:srgbClr val="666666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800" b="1">
                <a:latin typeface="Dosis"/>
                <a:ea typeface="Dosis"/>
                <a:cs typeface="Dosis"/>
                <a:sym typeface="Dosi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800" b="1">
                <a:latin typeface="Dosis"/>
                <a:ea typeface="Dosis"/>
                <a:cs typeface="Dosis"/>
                <a:sym typeface="Dosi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800" b="1">
                <a:latin typeface="Dosis"/>
                <a:ea typeface="Dosis"/>
                <a:cs typeface="Dosis"/>
                <a:sym typeface="Dosi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800" b="1">
                <a:latin typeface="Dosis"/>
                <a:ea typeface="Dosis"/>
                <a:cs typeface="Dosis"/>
                <a:sym typeface="Dosi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800" b="1">
                <a:latin typeface="Dosis"/>
                <a:ea typeface="Dosis"/>
                <a:cs typeface="Dosis"/>
                <a:sym typeface="Dosi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800" b="1">
                <a:latin typeface="Dosis"/>
                <a:ea typeface="Dosis"/>
                <a:cs typeface="Dosis"/>
                <a:sym typeface="Dosi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800" b="1">
                <a:latin typeface="Dosis"/>
                <a:ea typeface="Dosis"/>
                <a:cs typeface="Dosis"/>
                <a:sym typeface="Dosi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800" b="1"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999800" y="1169285"/>
            <a:ext cx="6192400" cy="3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000">
                <a:latin typeface="+mj-lt"/>
                <a:ea typeface="Open Sans"/>
                <a:cs typeface="Open Sans"/>
                <a:sym typeface="Open Sans"/>
              </a:defRPr>
            </a:lvl1pPr>
            <a:lvl2pPr lvl="1" algn="ctr">
              <a:spcBef>
                <a:spcPts val="2133"/>
              </a:spcBef>
              <a:spcAft>
                <a:spcPts val="0"/>
              </a:spcAft>
              <a:buNone/>
              <a:defRPr sz="2133">
                <a:latin typeface="Open Sans"/>
                <a:ea typeface="Open Sans"/>
                <a:cs typeface="Open Sans"/>
                <a:sym typeface="Open Sans"/>
              </a:defRPr>
            </a:lvl2pPr>
            <a:lvl3pPr lvl="2" algn="ctr">
              <a:spcBef>
                <a:spcPts val="2133"/>
              </a:spcBef>
              <a:spcAft>
                <a:spcPts val="0"/>
              </a:spcAft>
              <a:buNone/>
              <a:defRPr sz="2133">
                <a:latin typeface="Open Sans"/>
                <a:ea typeface="Open Sans"/>
                <a:cs typeface="Open Sans"/>
                <a:sym typeface="Open Sans"/>
              </a:defRPr>
            </a:lvl3pPr>
            <a:lvl4pPr lvl="3" algn="ctr">
              <a:spcBef>
                <a:spcPts val="2133"/>
              </a:spcBef>
              <a:spcAft>
                <a:spcPts val="0"/>
              </a:spcAft>
              <a:buNone/>
              <a:defRPr sz="2133">
                <a:latin typeface="Open Sans"/>
                <a:ea typeface="Open Sans"/>
                <a:cs typeface="Open Sans"/>
                <a:sym typeface="Open Sans"/>
              </a:defRPr>
            </a:lvl4pPr>
            <a:lvl5pPr lvl="4" algn="ctr">
              <a:spcBef>
                <a:spcPts val="2133"/>
              </a:spcBef>
              <a:spcAft>
                <a:spcPts val="0"/>
              </a:spcAft>
              <a:buNone/>
              <a:defRPr sz="2133">
                <a:latin typeface="Open Sans"/>
                <a:ea typeface="Open Sans"/>
                <a:cs typeface="Open Sans"/>
                <a:sym typeface="Open Sans"/>
              </a:defRPr>
            </a:lvl5pPr>
            <a:lvl6pPr lvl="5" algn="ctr">
              <a:spcBef>
                <a:spcPts val="2133"/>
              </a:spcBef>
              <a:spcAft>
                <a:spcPts val="0"/>
              </a:spcAft>
              <a:buNone/>
              <a:defRPr sz="2133">
                <a:latin typeface="Open Sans"/>
                <a:ea typeface="Open Sans"/>
                <a:cs typeface="Open Sans"/>
                <a:sym typeface="Open Sans"/>
              </a:defRPr>
            </a:lvl6pPr>
            <a:lvl7pPr lvl="6" algn="ctr">
              <a:spcBef>
                <a:spcPts val="2133"/>
              </a:spcBef>
              <a:spcAft>
                <a:spcPts val="0"/>
              </a:spcAft>
              <a:buNone/>
              <a:defRPr sz="2133">
                <a:latin typeface="Open Sans"/>
                <a:ea typeface="Open Sans"/>
                <a:cs typeface="Open Sans"/>
                <a:sym typeface="Open Sans"/>
              </a:defRPr>
            </a:lvl7pPr>
            <a:lvl8pPr lvl="7" algn="ctr">
              <a:spcBef>
                <a:spcPts val="2133"/>
              </a:spcBef>
              <a:spcAft>
                <a:spcPts val="0"/>
              </a:spcAft>
              <a:buNone/>
              <a:defRPr sz="2133">
                <a:latin typeface="Open Sans"/>
                <a:ea typeface="Open Sans"/>
                <a:cs typeface="Open Sans"/>
                <a:sym typeface="Open Sans"/>
              </a:defRPr>
            </a:lvl8pPr>
            <a:lvl9pPr lvl="8" algn="ctr">
              <a:spcBef>
                <a:spcPts val="2133"/>
              </a:spcBef>
              <a:spcAft>
                <a:spcPts val="2133"/>
              </a:spcAft>
              <a:buNone/>
              <a:defRPr sz="2133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7D8F6E19-149A-41C4-B5AD-108CAAEF46AD}"/>
              </a:ext>
            </a:extLst>
          </p:cNvPr>
          <p:cNvSpPr/>
          <p:nvPr userDrawn="1"/>
        </p:nvSpPr>
        <p:spPr>
          <a:xfrm>
            <a:off x="11547812" y="6267649"/>
            <a:ext cx="457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A821E560-DBA5-47F5-BAAA-C94CFA0BE4D0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02422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A02862-B415-4804-8DBE-1EA93A62D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DE7C883-A6DD-4E95-842B-0F66302D5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DF2AE56-F651-4852-96A7-84726ECF4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12F91-E863-4A86-8370-63A860436572}" type="datetimeFigureOut">
              <a:rPr lang="pl-PL" smtClean="0"/>
              <a:t>2019-07-01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C281C89-062D-47AA-9EFF-3508A3576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9D82A58-3558-49AC-A95C-2ADFE5791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07059-22CE-45B6-AA5D-5BD22D93F2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5981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41FB67E-989E-44EB-A745-1C2A3DF6B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0228D6E-0F3C-4A07-8C03-7D17E31614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81D7C16-5093-48E3-BAD0-2762D7FFE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12F91-E863-4A86-8370-63A860436572}" type="datetimeFigureOut">
              <a:rPr lang="pl-PL" smtClean="0"/>
              <a:t>2019-07-01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66E74BE-D350-403A-B701-FE8AA6153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4F8A146-DF62-4A98-8DA8-AC0B56551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07059-22CE-45B6-AA5D-5BD22D93F2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6162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32CEE09-7790-4748-9E76-9B8F4BEFC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C4DB97B-6BAC-468F-9081-0A5C2A6B07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9BA66DE-CC1F-4471-8414-A5ED599C0B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B627A09-EA38-409F-B6A2-D3A0264E0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12F91-E863-4A86-8370-63A860436572}" type="datetimeFigureOut">
              <a:rPr lang="pl-PL" smtClean="0"/>
              <a:t>2019-07-01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B8F4A60-0110-468F-B2D2-2FBE55037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D140D37-2162-4908-BF32-D0AC91C33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07059-22CE-45B6-AA5D-5BD22D93F2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8306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5E6898E-FD29-4A1A-9F91-C7CA497DD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FEFD073-44A4-40C7-B619-CB78B7BCD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89E1CDE-2E8D-4931-8E06-DCB7B97B9E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5CB05E9A-0617-4177-B3E2-FFA4373119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A0131A70-6B53-4CC0-B17C-BF5B8BF87E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7D89C82D-4FC5-42ED-AC65-FFE837CCB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12F91-E863-4A86-8370-63A860436572}" type="datetimeFigureOut">
              <a:rPr lang="pl-PL" smtClean="0"/>
              <a:t>2019-07-01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B762DF68-7606-422F-8182-C99435E94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B0BB73D-FD4E-4C8F-9AA9-2021142D4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07059-22CE-45B6-AA5D-5BD22D93F2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7895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096DDF-BA72-4748-886C-4C5E1F382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594D96F8-2847-4A5B-BB46-C9D1E69F6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12F91-E863-4A86-8370-63A860436572}" type="datetimeFigureOut">
              <a:rPr lang="pl-PL" smtClean="0"/>
              <a:t>2019-07-01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96472EFC-5944-4BAD-AE65-F6D70692D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59576C9-E5BE-4B9D-B872-5E2CBEECF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07059-22CE-45B6-AA5D-5BD22D93F2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1398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77CF4A74-38A8-4751-8554-9645751F1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12F91-E863-4A86-8370-63A860436572}" type="datetimeFigureOut">
              <a:rPr lang="pl-PL" smtClean="0"/>
              <a:t>2019-07-01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3CC6427D-99FE-4587-9944-232919441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16DAB01-1EAE-45AE-83C7-C411B42B0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07059-22CE-45B6-AA5D-5BD22D93F2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6524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11B947-5539-4A4E-AE15-D31746B89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61F13CE-0F9D-4B92-9363-DB5D6E95A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584AF2D-DB3D-452E-A732-4317FFFD23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E8CC4E3-1584-45E0-B5A2-01F7F5A0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12F91-E863-4A86-8370-63A860436572}" type="datetimeFigureOut">
              <a:rPr lang="pl-PL" smtClean="0"/>
              <a:t>2019-07-01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70C1435-0307-4481-A62B-377073F08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E1AC213-D302-4812-B75E-B81059669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07059-22CE-45B6-AA5D-5BD22D93F2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0166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AF6DD7D-54DD-47F3-B79A-850AB6AD9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C752E7AC-811F-4F79-B8B0-B5C23F2135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90FFD4D-2ECF-48CD-9C76-D4C9DEC2BB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3B068E4-CC0C-445E-9842-8FE38A795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12F91-E863-4A86-8370-63A860436572}" type="datetimeFigureOut">
              <a:rPr lang="pl-PL" smtClean="0"/>
              <a:t>2019-07-01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262921C-10CE-4260-9D16-7232815E9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D99840E-ED5E-42F8-8D6A-50D88C97D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07059-22CE-45B6-AA5D-5BD22D93F2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8996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6446CBC9-B324-474E-9594-2B16FD54A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A0E8FAF-D374-4072-9D20-DD702E965A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E8B8126-9CF7-48E9-9244-28ECD78D91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12F91-E863-4A86-8370-63A860436572}" type="datetimeFigureOut">
              <a:rPr lang="pl-PL" smtClean="0"/>
              <a:t>2019-07-01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3A62ADB-3936-49D2-9672-63C3A14A75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9F78586-E112-4B84-A482-D86464243B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07059-22CE-45B6-AA5D-5BD22D93F2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4505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encyklopedia.pwn.pl/haslo/CSS;3888300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9"/>
          <p:cNvSpPr txBox="1">
            <a:spLocks noGrp="1"/>
          </p:cNvSpPr>
          <p:nvPr>
            <p:ph type="ctrTitle"/>
          </p:nvPr>
        </p:nvSpPr>
        <p:spPr>
          <a:xfrm>
            <a:off x="1023525" y="2560568"/>
            <a:ext cx="11168475" cy="334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pl-PL" sz="1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HTML </a:t>
            </a:r>
            <a:br>
              <a:rPr lang="pl-PL" dirty="0"/>
            </a:br>
            <a:endParaRPr lang="pl-PL" dirty="0"/>
          </a:p>
        </p:txBody>
      </p:sp>
      <p:sp>
        <p:nvSpPr>
          <p:cNvPr id="150" name="Google Shape;150;p1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1</a:t>
            </a:fld>
            <a:endParaRPr lang="en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BA4D3B0-0877-4707-97D3-063076EA4C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97" r="31840" b="18187"/>
          <a:stretch/>
        </p:blipFill>
        <p:spPr>
          <a:xfrm>
            <a:off x="7286172" y="950632"/>
            <a:ext cx="3033486" cy="3998625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04A47C1B-7E53-4B5A-B24C-842A4B919A5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7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F27793AF-72A4-4E64-A90A-92CEA988BB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" y="436324"/>
            <a:ext cx="2357120" cy="960638"/>
          </a:xfrm>
          <a:prstGeom prst="rect">
            <a:avLst/>
          </a:prstGeom>
        </p:spPr>
      </p:pic>
      <p:sp>
        <p:nvSpPr>
          <p:cNvPr id="7" name="Tytuł 1">
            <a:extLst>
              <a:ext uri="{FF2B5EF4-FFF2-40B4-BE49-F238E27FC236}">
                <a16:creationId xmlns:a16="http://schemas.microsoft.com/office/drawing/2014/main" id="{16998FDB-2F75-418B-A438-230DF58E935B}"/>
              </a:ext>
            </a:extLst>
          </p:cNvPr>
          <p:cNvSpPr txBox="1">
            <a:spLocks/>
          </p:cNvSpPr>
          <p:nvPr/>
        </p:nvSpPr>
        <p:spPr>
          <a:xfrm>
            <a:off x="0" y="2204259"/>
            <a:ext cx="12192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9600" b="1" dirty="0">
                <a:solidFill>
                  <a:schemeClr val="bg1"/>
                </a:solidFill>
                <a:latin typeface="Dosis"/>
              </a:rPr>
              <a:t>Kaskadowe </a:t>
            </a:r>
            <a:br>
              <a:rPr lang="pl-PL" sz="9600" b="1" dirty="0">
                <a:solidFill>
                  <a:schemeClr val="bg1"/>
                </a:solidFill>
                <a:latin typeface="Dosis"/>
              </a:rPr>
            </a:br>
            <a:r>
              <a:rPr lang="pl-PL" sz="9600" b="1" dirty="0">
                <a:solidFill>
                  <a:schemeClr val="bg1"/>
                </a:solidFill>
                <a:latin typeface="Dosis"/>
              </a:rPr>
              <a:t>arkusze stylów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az 18" descr="Obraz zawierający zrzut ekranu, ściana, wewnątrz&#10;&#10;Opis wygenerowany automatycznie">
            <a:extLst>
              <a:ext uri="{FF2B5EF4-FFF2-40B4-BE49-F238E27FC236}">
                <a16:creationId xmlns:a16="http://schemas.microsoft.com/office/drawing/2014/main" id="{5F1372EF-E9F5-48F5-911F-D4A089BA7B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396" y="1361818"/>
            <a:ext cx="9321209" cy="489703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grpSp>
        <p:nvGrpSpPr>
          <p:cNvPr id="5" name="Grupa 4">
            <a:extLst>
              <a:ext uri="{FF2B5EF4-FFF2-40B4-BE49-F238E27FC236}">
                <a16:creationId xmlns:a16="http://schemas.microsoft.com/office/drawing/2014/main" id="{0ABA75C0-676B-4038-A1E4-A13AEA51B490}"/>
              </a:ext>
            </a:extLst>
          </p:cNvPr>
          <p:cNvGrpSpPr/>
          <p:nvPr/>
        </p:nvGrpSpPr>
        <p:grpSpPr>
          <a:xfrm>
            <a:off x="0" y="6299200"/>
            <a:ext cx="12192000" cy="558800"/>
            <a:chOff x="0" y="6299200"/>
            <a:chExt cx="12192000" cy="558800"/>
          </a:xfrm>
        </p:grpSpPr>
        <p:sp>
          <p:nvSpPr>
            <p:cNvPr id="6" name="Prostokąt 5">
              <a:extLst>
                <a:ext uri="{FF2B5EF4-FFF2-40B4-BE49-F238E27FC236}">
                  <a16:creationId xmlns:a16="http://schemas.microsoft.com/office/drawing/2014/main" id="{FAEF4575-E182-46AC-AE7C-65840DDA5DEA}"/>
                </a:ext>
              </a:extLst>
            </p:cNvPr>
            <p:cNvSpPr/>
            <p:nvPr/>
          </p:nvSpPr>
          <p:spPr>
            <a:xfrm flipH="1">
              <a:off x="0" y="6299200"/>
              <a:ext cx="12192000" cy="558800"/>
            </a:xfrm>
            <a:prstGeom prst="rect">
              <a:avLst/>
            </a:prstGeom>
            <a:gradFill flip="none" rotWithShape="1">
              <a:gsLst>
                <a:gs pos="0">
                  <a:srgbClr val="00377B"/>
                </a:gs>
                <a:gs pos="38000">
                  <a:schemeClr val="accent1">
                    <a:tint val="44500"/>
                    <a:satMod val="160000"/>
                  </a:schemeClr>
                </a:gs>
                <a:gs pos="100000">
                  <a:schemeClr val="bg1">
                    <a:lumMod val="95000"/>
                    <a:lumOff val="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Obraz 6">
              <a:extLst>
                <a:ext uri="{FF2B5EF4-FFF2-40B4-BE49-F238E27FC236}">
                  <a16:creationId xmlns:a16="http://schemas.microsoft.com/office/drawing/2014/main" id="{9898E38C-17D9-42EB-B2DD-4BCAC17A3E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152" y="6389137"/>
              <a:ext cx="929911" cy="396000"/>
            </a:xfrm>
            <a:prstGeom prst="rect">
              <a:avLst/>
            </a:prstGeom>
          </p:spPr>
        </p:pic>
        <p:sp>
          <p:nvSpPr>
            <p:cNvPr id="8" name="Prostokąt 7">
              <a:extLst>
                <a:ext uri="{FF2B5EF4-FFF2-40B4-BE49-F238E27FC236}">
                  <a16:creationId xmlns:a16="http://schemas.microsoft.com/office/drawing/2014/main" id="{2C728456-E153-422A-9160-20E9D88CF0F5}"/>
                </a:ext>
              </a:extLst>
            </p:cNvPr>
            <p:cNvSpPr/>
            <p:nvPr/>
          </p:nvSpPr>
          <p:spPr>
            <a:xfrm>
              <a:off x="11395731" y="6375683"/>
              <a:ext cx="49725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1600" dirty="0">
                  <a:solidFill>
                    <a:srgbClr val="00377B"/>
                  </a:solidFill>
                </a:rPr>
                <a:t>010</a:t>
              </a:r>
            </a:p>
          </p:txBody>
        </p:sp>
      </p:grpSp>
      <p:sp>
        <p:nvSpPr>
          <p:cNvPr id="11" name="Tytuł 1">
            <a:extLst>
              <a:ext uri="{FF2B5EF4-FFF2-40B4-BE49-F238E27FC236}">
                <a16:creationId xmlns:a16="http://schemas.microsoft.com/office/drawing/2014/main" id="{4C407F4C-3FCF-4146-A7BB-1A81E888B14C}"/>
              </a:ext>
            </a:extLst>
          </p:cNvPr>
          <p:cNvSpPr txBox="1">
            <a:spLocks/>
          </p:cNvSpPr>
          <p:nvPr/>
        </p:nvSpPr>
        <p:spPr>
          <a:xfrm>
            <a:off x="838199" y="308854"/>
            <a:ext cx="107087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Marginesy i odstępy</a:t>
            </a: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6AE0E8F6-D689-45C5-BC38-D22F8517E367}"/>
              </a:ext>
            </a:extLst>
          </p:cNvPr>
          <p:cNvSpPr/>
          <p:nvPr/>
        </p:nvSpPr>
        <p:spPr>
          <a:xfrm>
            <a:off x="1576387" y="4287473"/>
            <a:ext cx="1804765" cy="89058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7DE0DAD7-AAE1-4157-9413-A457B1A97111}"/>
              </a:ext>
            </a:extLst>
          </p:cNvPr>
          <p:cNvSpPr/>
          <p:nvPr/>
        </p:nvSpPr>
        <p:spPr>
          <a:xfrm>
            <a:off x="7696493" y="1913860"/>
            <a:ext cx="1532567" cy="10632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A1223FDA-C9AD-4786-8967-169655AAB521}"/>
              </a:ext>
            </a:extLst>
          </p:cNvPr>
          <p:cNvSpPr/>
          <p:nvPr/>
        </p:nvSpPr>
        <p:spPr>
          <a:xfrm>
            <a:off x="9139238" y="3995738"/>
            <a:ext cx="1238140" cy="102393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7839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a 17">
            <a:extLst>
              <a:ext uri="{FF2B5EF4-FFF2-40B4-BE49-F238E27FC236}">
                <a16:creationId xmlns:a16="http://schemas.microsoft.com/office/drawing/2014/main" id="{BB3CF932-57BC-489D-94C3-0E52568EC805}"/>
              </a:ext>
            </a:extLst>
          </p:cNvPr>
          <p:cNvGrpSpPr/>
          <p:nvPr/>
        </p:nvGrpSpPr>
        <p:grpSpPr>
          <a:xfrm>
            <a:off x="415600" y="1981929"/>
            <a:ext cx="9086692" cy="1181686"/>
            <a:chOff x="1153551" y="2149514"/>
            <a:chExt cx="9086692" cy="1181686"/>
          </a:xfrm>
        </p:grpSpPr>
        <p:sp>
          <p:nvSpPr>
            <p:cNvPr id="4" name="Prostokąt 3">
              <a:extLst>
                <a:ext uri="{FF2B5EF4-FFF2-40B4-BE49-F238E27FC236}">
                  <a16:creationId xmlns:a16="http://schemas.microsoft.com/office/drawing/2014/main" id="{4B66E29F-BC2D-4F48-BEED-1D170089EA17}"/>
                </a:ext>
              </a:extLst>
            </p:cNvPr>
            <p:cNvSpPr/>
            <p:nvPr/>
          </p:nvSpPr>
          <p:spPr>
            <a:xfrm>
              <a:off x="1153551" y="2149514"/>
              <a:ext cx="2096086" cy="1181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" name="Prostokąt 4">
              <a:extLst>
                <a:ext uri="{FF2B5EF4-FFF2-40B4-BE49-F238E27FC236}">
                  <a16:creationId xmlns:a16="http://schemas.microsoft.com/office/drawing/2014/main" id="{16EA3E0C-D27A-4512-8E74-DF8D989B0A67}"/>
                </a:ext>
              </a:extLst>
            </p:cNvPr>
            <p:cNvSpPr/>
            <p:nvPr/>
          </p:nvSpPr>
          <p:spPr>
            <a:xfrm>
              <a:off x="3483753" y="2149514"/>
              <a:ext cx="2096086" cy="1181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" name="Prostokąt 5">
              <a:extLst>
                <a:ext uri="{FF2B5EF4-FFF2-40B4-BE49-F238E27FC236}">
                  <a16:creationId xmlns:a16="http://schemas.microsoft.com/office/drawing/2014/main" id="{B33CA510-BFC9-420B-AC2B-F6B0459E4C56}"/>
                </a:ext>
              </a:extLst>
            </p:cNvPr>
            <p:cNvSpPr/>
            <p:nvPr/>
          </p:nvSpPr>
          <p:spPr>
            <a:xfrm>
              <a:off x="5813955" y="2149514"/>
              <a:ext cx="2096086" cy="1181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>
              <a:extLst>
                <a:ext uri="{FF2B5EF4-FFF2-40B4-BE49-F238E27FC236}">
                  <a16:creationId xmlns:a16="http://schemas.microsoft.com/office/drawing/2014/main" id="{ED2B25AE-E766-4FA4-BAB9-1B8FD82329A2}"/>
                </a:ext>
              </a:extLst>
            </p:cNvPr>
            <p:cNvSpPr/>
            <p:nvPr/>
          </p:nvSpPr>
          <p:spPr>
            <a:xfrm>
              <a:off x="8144157" y="2149514"/>
              <a:ext cx="2096086" cy="11816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cxnSp>
        <p:nvCxnSpPr>
          <p:cNvPr id="9" name="Łącznik prosty ze strzałką 8">
            <a:extLst>
              <a:ext uri="{FF2B5EF4-FFF2-40B4-BE49-F238E27FC236}">
                <a16:creationId xmlns:a16="http://schemas.microsoft.com/office/drawing/2014/main" id="{8E645FAE-BEF3-4AD1-9378-4FE17D389E36}"/>
              </a:ext>
            </a:extLst>
          </p:cNvPr>
          <p:cNvCxnSpPr>
            <a:cxnSpLocks/>
          </p:cNvCxnSpPr>
          <p:nvPr/>
        </p:nvCxnSpPr>
        <p:spPr>
          <a:xfrm flipH="1">
            <a:off x="9756908" y="2473071"/>
            <a:ext cx="1075215" cy="0"/>
          </a:xfrm>
          <a:prstGeom prst="straightConnector1">
            <a:avLst/>
          </a:prstGeom>
          <a:ln w="57150"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rostokąt 16">
            <a:extLst>
              <a:ext uri="{FF2B5EF4-FFF2-40B4-BE49-F238E27FC236}">
                <a16:creationId xmlns:a16="http://schemas.microsoft.com/office/drawing/2014/main" id="{51B6CA96-E963-475B-9912-298C2F6E1BCD}"/>
              </a:ext>
            </a:extLst>
          </p:cNvPr>
          <p:cNvSpPr/>
          <p:nvPr/>
        </p:nvSpPr>
        <p:spPr>
          <a:xfrm>
            <a:off x="9569330" y="2668348"/>
            <a:ext cx="25255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err="1">
                <a:solidFill>
                  <a:srgbClr val="2420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pl-PL" sz="2400" dirty="0">
                <a:solidFill>
                  <a:srgbClr val="2420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pl-PL" sz="2400" dirty="0" err="1">
                <a:solidFill>
                  <a:srgbClr val="2420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left</a:t>
            </a:r>
            <a:br>
              <a:rPr lang="pl-PL" dirty="0"/>
            </a:br>
            <a:endParaRPr lang="pl-PL" dirty="0"/>
          </a:p>
        </p:txBody>
      </p:sp>
      <p:cxnSp>
        <p:nvCxnSpPr>
          <p:cNvPr id="19" name="Łącznik prosty ze strzałką 18">
            <a:extLst>
              <a:ext uri="{FF2B5EF4-FFF2-40B4-BE49-F238E27FC236}">
                <a16:creationId xmlns:a16="http://schemas.microsoft.com/office/drawing/2014/main" id="{7B5D3862-7430-40BF-8B7A-4C82D9F4BDED}"/>
              </a:ext>
            </a:extLst>
          </p:cNvPr>
          <p:cNvCxnSpPr>
            <a:cxnSpLocks/>
          </p:cNvCxnSpPr>
          <p:nvPr/>
        </p:nvCxnSpPr>
        <p:spPr>
          <a:xfrm flipH="1">
            <a:off x="9756908" y="3543306"/>
            <a:ext cx="1075215" cy="0"/>
          </a:xfrm>
          <a:prstGeom prst="straightConnector1">
            <a:avLst/>
          </a:prstGeom>
          <a:ln w="57150"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rostokąt 19">
            <a:extLst>
              <a:ext uri="{FF2B5EF4-FFF2-40B4-BE49-F238E27FC236}">
                <a16:creationId xmlns:a16="http://schemas.microsoft.com/office/drawing/2014/main" id="{F5EACF2D-1C06-4A43-9D8A-7126CCEA64AE}"/>
              </a:ext>
            </a:extLst>
          </p:cNvPr>
          <p:cNvSpPr/>
          <p:nvPr/>
        </p:nvSpPr>
        <p:spPr>
          <a:xfrm>
            <a:off x="9602854" y="3749216"/>
            <a:ext cx="22146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err="1">
                <a:solidFill>
                  <a:srgbClr val="2420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clear</a:t>
            </a:r>
            <a:r>
              <a:rPr lang="pl-PL" sz="2400" dirty="0">
                <a:solidFill>
                  <a:srgbClr val="2420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pl-PL" sz="2400" dirty="0" err="1">
                <a:solidFill>
                  <a:srgbClr val="2420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both</a:t>
            </a:r>
            <a:br>
              <a:rPr lang="pl-PL" dirty="0"/>
            </a:br>
            <a:endParaRPr lang="pl-PL" dirty="0"/>
          </a:p>
        </p:txBody>
      </p:sp>
      <p:sp>
        <p:nvSpPr>
          <p:cNvPr id="21" name="Prostokąt 20">
            <a:extLst>
              <a:ext uri="{FF2B5EF4-FFF2-40B4-BE49-F238E27FC236}">
                <a16:creationId xmlns:a16="http://schemas.microsoft.com/office/drawing/2014/main" id="{3355C07D-42D8-4EAB-A5AF-F6B61B5A178A}"/>
              </a:ext>
            </a:extLst>
          </p:cNvPr>
          <p:cNvSpPr/>
          <p:nvPr/>
        </p:nvSpPr>
        <p:spPr>
          <a:xfrm>
            <a:off x="614289" y="3749216"/>
            <a:ext cx="709480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i="0" dirty="0" err="1">
                <a:solidFill>
                  <a:srgbClr val="242021"/>
                </a:solidFill>
                <a:effectLst/>
              </a:rPr>
              <a:t>float</a:t>
            </a:r>
            <a:r>
              <a:rPr lang="pl-PL" sz="2400" b="1" i="0" dirty="0">
                <a:solidFill>
                  <a:srgbClr val="242021"/>
                </a:solidFill>
                <a:effectLst/>
              </a:rPr>
              <a:t> </a:t>
            </a:r>
            <a:r>
              <a:rPr lang="pl-PL" sz="2400" i="0" dirty="0">
                <a:solidFill>
                  <a:srgbClr val="242021"/>
                </a:solidFill>
                <a:effectLst/>
              </a:rPr>
              <a:t>–</a:t>
            </a:r>
            <a:r>
              <a:rPr lang="pl-PL" sz="2400" b="1" i="0" dirty="0">
                <a:solidFill>
                  <a:srgbClr val="242021"/>
                </a:solidFill>
                <a:effectLst/>
              </a:rPr>
              <a:t> </a:t>
            </a:r>
            <a:r>
              <a:rPr lang="pl-PL" sz="2400" dirty="0">
                <a:solidFill>
                  <a:srgbClr val="242021"/>
                </a:solidFill>
              </a:rPr>
              <a:t>dany element jest przeciągany na lewo (</a:t>
            </a:r>
            <a:r>
              <a:rPr lang="pl-PL" sz="2400" b="1" i="0" dirty="0" err="1">
                <a:solidFill>
                  <a:srgbClr val="242021"/>
                </a:solidFill>
                <a:effectLst/>
              </a:rPr>
              <a:t>left</a:t>
            </a:r>
            <a:r>
              <a:rPr lang="pl-PL" sz="2400" dirty="0">
                <a:solidFill>
                  <a:srgbClr val="242021"/>
                </a:solidFill>
              </a:rPr>
              <a:t>) bądź na prawo (</a:t>
            </a:r>
            <a:r>
              <a:rPr lang="pl-PL" sz="2400" b="1" i="0" dirty="0" err="1">
                <a:solidFill>
                  <a:srgbClr val="242021"/>
                </a:solidFill>
                <a:effectLst/>
              </a:rPr>
              <a:t>right</a:t>
            </a:r>
            <a:r>
              <a:rPr lang="pl-PL" sz="2400" dirty="0">
                <a:solidFill>
                  <a:srgbClr val="242021"/>
                </a:solidFill>
              </a:rPr>
              <a:t>), a reszta elementów go otacza </a:t>
            </a:r>
          </a:p>
          <a:p>
            <a:endParaRPr lang="pl-PL" sz="2400" dirty="0">
              <a:solidFill>
                <a:srgbClr val="242021"/>
              </a:solidFill>
            </a:endParaRPr>
          </a:p>
          <a:p>
            <a:r>
              <a:rPr lang="pl-PL" sz="2400" b="1" dirty="0" err="1">
                <a:solidFill>
                  <a:srgbClr val="242021"/>
                </a:solidFill>
              </a:rPr>
              <a:t>clear</a:t>
            </a:r>
            <a:r>
              <a:rPr lang="pl-PL" sz="2400" b="1" dirty="0">
                <a:solidFill>
                  <a:srgbClr val="242021"/>
                </a:solidFill>
              </a:rPr>
              <a:t>: </a:t>
            </a:r>
            <a:r>
              <a:rPr lang="pl-PL" sz="2400" b="1" dirty="0" err="1">
                <a:solidFill>
                  <a:srgbClr val="242021"/>
                </a:solidFill>
              </a:rPr>
              <a:t>both</a:t>
            </a:r>
            <a:r>
              <a:rPr lang="pl-PL" sz="2400" b="1" dirty="0">
                <a:solidFill>
                  <a:srgbClr val="242021"/>
                </a:solidFill>
              </a:rPr>
              <a:t> </a:t>
            </a:r>
            <a:r>
              <a:rPr lang="pl-PL" sz="2400" dirty="0">
                <a:solidFill>
                  <a:srgbClr val="242021"/>
                </a:solidFill>
              </a:rPr>
              <a:t>–</a:t>
            </a:r>
            <a:r>
              <a:rPr lang="pl-PL" sz="2400" b="1" dirty="0">
                <a:solidFill>
                  <a:srgbClr val="242021"/>
                </a:solidFill>
              </a:rPr>
              <a:t> </a:t>
            </a:r>
            <a:r>
              <a:rPr lang="pl-PL" sz="2400" dirty="0">
                <a:solidFill>
                  <a:srgbClr val="242021"/>
                </a:solidFill>
              </a:rPr>
              <a:t>czyszczenie otaczania, ostatni element musi mieć ustawioną tę właściwość</a:t>
            </a:r>
            <a:r>
              <a:rPr lang="pl-PL" sz="2400" dirty="0"/>
              <a:t> </a:t>
            </a:r>
            <a:br>
              <a:rPr lang="pl-PL" dirty="0"/>
            </a:br>
            <a:endParaRPr lang="pl-PL" dirty="0"/>
          </a:p>
        </p:txBody>
      </p:sp>
      <p:grpSp>
        <p:nvGrpSpPr>
          <p:cNvPr id="14" name="Grupa 13">
            <a:extLst>
              <a:ext uri="{FF2B5EF4-FFF2-40B4-BE49-F238E27FC236}">
                <a16:creationId xmlns:a16="http://schemas.microsoft.com/office/drawing/2014/main" id="{326E8101-10FA-473A-92A1-0B773C1F5989}"/>
              </a:ext>
            </a:extLst>
          </p:cNvPr>
          <p:cNvGrpSpPr/>
          <p:nvPr/>
        </p:nvGrpSpPr>
        <p:grpSpPr>
          <a:xfrm>
            <a:off x="0" y="6299200"/>
            <a:ext cx="12192000" cy="558800"/>
            <a:chOff x="0" y="6299200"/>
            <a:chExt cx="12192000" cy="558800"/>
          </a:xfrm>
        </p:grpSpPr>
        <p:sp>
          <p:nvSpPr>
            <p:cNvPr id="15" name="Prostokąt 14">
              <a:extLst>
                <a:ext uri="{FF2B5EF4-FFF2-40B4-BE49-F238E27FC236}">
                  <a16:creationId xmlns:a16="http://schemas.microsoft.com/office/drawing/2014/main" id="{4F4CB30C-DACD-4CB8-89BA-D33FE5F98226}"/>
                </a:ext>
              </a:extLst>
            </p:cNvPr>
            <p:cNvSpPr/>
            <p:nvPr/>
          </p:nvSpPr>
          <p:spPr>
            <a:xfrm flipH="1">
              <a:off x="0" y="6299200"/>
              <a:ext cx="12192000" cy="558800"/>
            </a:xfrm>
            <a:prstGeom prst="rect">
              <a:avLst/>
            </a:prstGeom>
            <a:gradFill flip="none" rotWithShape="1">
              <a:gsLst>
                <a:gs pos="0">
                  <a:srgbClr val="00377B"/>
                </a:gs>
                <a:gs pos="38000">
                  <a:schemeClr val="accent1">
                    <a:tint val="44500"/>
                    <a:satMod val="160000"/>
                  </a:schemeClr>
                </a:gs>
                <a:gs pos="100000">
                  <a:schemeClr val="bg1">
                    <a:lumMod val="95000"/>
                    <a:lumOff val="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6" name="Obraz 15">
              <a:extLst>
                <a:ext uri="{FF2B5EF4-FFF2-40B4-BE49-F238E27FC236}">
                  <a16:creationId xmlns:a16="http://schemas.microsoft.com/office/drawing/2014/main" id="{18C418CF-8AD6-4D83-B8E3-252D82C13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152" y="6389137"/>
              <a:ext cx="929911" cy="396000"/>
            </a:xfrm>
            <a:prstGeom prst="rect">
              <a:avLst/>
            </a:prstGeom>
          </p:spPr>
        </p:pic>
        <p:sp>
          <p:nvSpPr>
            <p:cNvPr id="22" name="Prostokąt 21">
              <a:extLst>
                <a:ext uri="{FF2B5EF4-FFF2-40B4-BE49-F238E27FC236}">
                  <a16:creationId xmlns:a16="http://schemas.microsoft.com/office/drawing/2014/main" id="{58A34ED5-A87A-48B3-92B6-A23C9885004A}"/>
                </a:ext>
              </a:extLst>
            </p:cNvPr>
            <p:cNvSpPr/>
            <p:nvPr/>
          </p:nvSpPr>
          <p:spPr>
            <a:xfrm>
              <a:off x="11395731" y="6375683"/>
              <a:ext cx="49725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1600" dirty="0">
                  <a:solidFill>
                    <a:srgbClr val="00377B"/>
                  </a:solidFill>
                </a:rPr>
                <a:t>011</a:t>
              </a:r>
            </a:p>
          </p:txBody>
        </p:sp>
      </p:grpSp>
      <p:sp>
        <p:nvSpPr>
          <p:cNvPr id="23" name="Tytuł 1">
            <a:extLst>
              <a:ext uri="{FF2B5EF4-FFF2-40B4-BE49-F238E27FC236}">
                <a16:creationId xmlns:a16="http://schemas.microsoft.com/office/drawing/2014/main" id="{4AF58BC9-06DF-4728-8B35-242C1364A453}"/>
              </a:ext>
            </a:extLst>
          </p:cNvPr>
          <p:cNvSpPr txBox="1">
            <a:spLocks/>
          </p:cNvSpPr>
          <p:nvPr/>
        </p:nvSpPr>
        <p:spPr>
          <a:xfrm>
            <a:off x="838199" y="308854"/>
            <a:ext cx="107087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Otaczanie</a:t>
            </a:r>
          </a:p>
        </p:txBody>
      </p:sp>
    </p:spTree>
    <p:extLst>
      <p:ext uri="{BB962C8B-B14F-4D97-AF65-F5344CB8AC3E}">
        <p14:creationId xmlns:p14="http://schemas.microsoft.com/office/powerpoint/2010/main" val="3387227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5">
            <a:extLst>
              <a:ext uri="{FF2B5EF4-FFF2-40B4-BE49-F238E27FC236}">
                <a16:creationId xmlns:a16="http://schemas.microsoft.com/office/drawing/2014/main" id="{FD637F01-6874-4984-8978-EB9FBE7DD64D}"/>
              </a:ext>
            </a:extLst>
          </p:cNvPr>
          <p:cNvGrpSpPr/>
          <p:nvPr/>
        </p:nvGrpSpPr>
        <p:grpSpPr>
          <a:xfrm>
            <a:off x="0" y="6299200"/>
            <a:ext cx="12192000" cy="558800"/>
            <a:chOff x="0" y="6299200"/>
            <a:chExt cx="12192000" cy="558800"/>
          </a:xfrm>
        </p:grpSpPr>
        <p:sp>
          <p:nvSpPr>
            <p:cNvPr id="7" name="Prostokąt 6">
              <a:extLst>
                <a:ext uri="{FF2B5EF4-FFF2-40B4-BE49-F238E27FC236}">
                  <a16:creationId xmlns:a16="http://schemas.microsoft.com/office/drawing/2014/main" id="{F6E63B81-1A63-4665-947C-F692DC93E728}"/>
                </a:ext>
              </a:extLst>
            </p:cNvPr>
            <p:cNvSpPr/>
            <p:nvPr/>
          </p:nvSpPr>
          <p:spPr>
            <a:xfrm flipH="1">
              <a:off x="0" y="6299200"/>
              <a:ext cx="12192000" cy="558800"/>
            </a:xfrm>
            <a:prstGeom prst="rect">
              <a:avLst/>
            </a:prstGeom>
            <a:gradFill flip="none" rotWithShape="1">
              <a:gsLst>
                <a:gs pos="0">
                  <a:srgbClr val="00377B"/>
                </a:gs>
                <a:gs pos="38000">
                  <a:schemeClr val="accent1">
                    <a:tint val="44500"/>
                    <a:satMod val="160000"/>
                  </a:schemeClr>
                </a:gs>
                <a:gs pos="100000">
                  <a:schemeClr val="bg1">
                    <a:lumMod val="95000"/>
                    <a:lumOff val="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8" name="Obraz 7">
              <a:extLst>
                <a:ext uri="{FF2B5EF4-FFF2-40B4-BE49-F238E27FC236}">
                  <a16:creationId xmlns:a16="http://schemas.microsoft.com/office/drawing/2014/main" id="{4E57E9FC-1EA0-457B-8109-9F958CA98A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152" y="6389137"/>
              <a:ext cx="929911" cy="396000"/>
            </a:xfrm>
            <a:prstGeom prst="rect">
              <a:avLst/>
            </a:prstGeom>
          </p:spPr>
        </p:pic>
        <p:sp>
          <p:nvSpPr>
            <p:cNvPr id="9" name="Prostokąt 8">
              <a:extLst>
                <a:ext uri="{FF2B5EF4-FFF2-40B4-BE49-F238E27FC236}">
                  <a16:creationId xmlns:a16="http://schemas.microsoft.com/office/drawing/2014/main" id="{7AB1BD3C-D11F-4526-A6BB-3400BA7BC2A8}"/>
                </a:ext>
              </a:extLst>
            </p:cNvPr>
            <p:cNvSpPr/>
            <p:nvPr/>
          </p:nvSpPr>
          <p:spPr>
            <a:xfrm>
              <a:off x="11395731" y="6375683"/>
              <a:ext cx="49725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1600" dirty="0">
                  <a:solidFill>
                    <a:srgbClr val="00377B"/>
                  </a:solidFill>
                </a:rPr>
                <a:t>012</a:t>
              </a:r>
            </a:p>
          </p:txBody>
        </p:sp>
      </p:grpSp>
      <p:sp>
        <p:nvSpPr>
          <p:cNvPr id="11" name="Tytuł 1">
            <a:extLst>
              <a:ext uri="{FF2B5EF4-FFF2-40B4-BE49-F238E27FC236}">
                <a16:creationId xmlns:a16="http://schemas.microsoft.com/office/drawing/2014/main" id="{E0B89C21-DF4A-43E7-A313-72B07AE9C840}"/>
              </a:ext>
            </a:extLst>
          </p:cNvPr>
          <p:cNvSpPr txBox="1">
            <a:spLocks/>
          </p:cNvSpPr>
          <p:nvPr/>
        </p:nvSpPr>
        <p:spPr>
          <a:xfrm>
            <a:off x="838199" y="308854"/>
            <a:ext cx="107087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Otaczanie</a:t>
            </a:r>
          </a:p>
        </p:txBody>
      </p:sp>
      <p:pic>
        <p:nvPicPr>
          <p:cNvPr id="13" name="Obraz 12" descr="Obraz zawierający zrzut ekranu, ściana, wewnątrz&#10;&#10;Opis wygenerowany automatycznie">
            <a:extLst>
              <a:ext uri="{FF2B5EF4-FFF2-40B4-BE49-F238E27FC236}">
                <a16:creationId xmlns:a16="http://schemas.microsoft.com/office/drawing/2014/main" id="{E88FAB4B-2B6E-49AA-BB08-8EA572D23E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879" y="1360800"/>
            <a:ext cx="9468242" cy="48960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4" name="Prostokąt 13">
            <a:extLst>
              <a:ext uri="{FF2B5EF4-FFF2-40B4-BE49-F238E27FC236}">
                <a16:creationId xmlns:a16="http://schemas.microsoft.com/office/drawing/2014/main" id="{DC736846-4D72-4C31-914B-FA237DBC1886}"/>
              </a:ext>
            </a:extLst>
          </p:cNvPr>
          <p:cNvSpPr/>
          <p:nvPr/>
        </p:nvSpPr>
        <p:spPr>
          <a:xfrm>
            <a:off x="1495424" y="4287473"/>
            <a:ext cx="1790035" cy="89058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D7F92222-C858-405C-9388-3F0A4F4C4CBF}"/>
              </a:ext>
            </a:extLst>
          </p:cNvPr>
          <p:cNvSpPr/>
          <p:nvPr/>
        </p:nvSpPr>
        <p:spPr>
          <a:xfrm>
            <a:off x="7687340" y="1714500"/>
            <a:ext cx="2137144" cy="51833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AEF575E0-8729-4C04-9F21-0FA344FB0BC7}"/>
              </a:ext>
            </a:extLst>
          </p:cNvPr>
          <p:cNvSpPr/>
          <p:nvPr/>
        </p:nvSpPr>
        <p:spPr>
          <a:xfrm>
            <a:off x="7506586" y="5305646"/>
            <a:ext cx="637954" cy="14265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0328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9"/>
          <p:cNvSpPr txBox="1">
            <a:spLocks noGrp="1"/>
          </p:cNvSpPr>
          <p:nvPr>
            <p:ph type="ctrTitle"/>
          </p:nvPr>
        </p:nvSpPr>
        <p:spPr>
          <a:xfrm>
            <a:off x="1023525" y="2560568"/>
            <a:ext cx="11168475" cy="334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pl-PL" sz="1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HTML </a:t>
            </a:r>
            <a:br>
              <a:rPr lang="pl-PL" dirty="0"/>
            </a:br>
            <a:endParaRPr lang="pl-PL" dirty="0"/>
          </a:p>
        </p:txBody>
      </p:sp>
      <p:sp>
        <p:nvSpPr>
          <p:cNvPr id="150" name="Google Shape;150;p1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13</a:t>
            </a:fld>
            <a:endParaRPr lang="en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BA4D3B0-0877-4707-97D3-063076EA4C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97" r="31840" b="18187"/>
          <a:stretch/>
        </p:blipFill>
        <p:spPr>
          <a:xfrm>
            <a:off x="7286172" y="950632"/>
            <a:ext cx="3033486" cy="3998625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04A47C1B-7E53-4B5A-B24C-842A4B919A5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7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F27793AF-72A4-4E64-A90A-92CEA988BB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" y="436324"/>
            <a:ext cx="2357120" cy="960638"/>
          </a:xfrm>
          <a:prstGeom prst="rect">
            <a:avLst/>
          </a:prstGeom>
        </p:spPr>
      </p:pic>
      <p:sp>
        <p:nvSpPr>
          <p:cNvPr id="7" name="Tytuł 1">
            <a:extLst>
              <a:ext uri="{FF2B5EF4-FFF2-40B4-BE49-F238E27FC236}">
                <a16:creationId xmlns:a16="http://schemas.microsoft.com/office/drawing/2014/main" id="{16998FDB-2F75-418B-A438-230DF58E935B}"/>
              </a:ext>
            </a:extLst>
          </p:cNvPr>
          <p:cNvSpPr txBox="1">
            <a:spLocks/>
          </p:cNvSpPr>
          <p:nvPr/>
        </p:nvSpPr>
        <p:spPr>
          <a:xfrm>
            <a:off x="0" y="2204259"/>
            <a:ext cx="12192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9600" b="1" dirty="0">
                <a:solidFill>
                  <a:schemeClr val="bg1"/>
                </a:solidFill>
                <a:latin typeface="Dosis"/>
              </a:rPr>
              <a:t>Dziękujemy za uwagę!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3FA43F83-EB0D-4036-8BDD-8602EC083E8F}"/>
              </a:ext>
            </a:extLst>
          </p:cNvPr>
          <p:cNvSpPr/>
          <p:nvPr/>
        </p:nvSpPr>
        <p:spPr>
          <a:xfrm>
            <a:off x="223520" y="6237010"/>
            <a:ext cx="70948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Zdjęcie na slajdach 10 i 11: Pressmaster/Shutterstock.com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56283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7CB607F-C016-432E-8461-6D998F1A75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Kaskadowe arkusze stylów – rozszerzenie formatu pliku HTML, umożliwiające stosowanie stylów (czcionki, kolory) na stronach </a:t>
            </a:r>
            <a:br>
              <a:rPr lang="pl-PL" dirty="0"/>
            </a:br>
            <a:r>
              <a:rPr lang="pl-PL" dirty="0"/>
              <a:t>WWW </a:t>
            </a:r>
            <a:r>
              <a:rPr lang="pl-PL" sz="2000" dirty="0"/>
              <a:t>[</a:t>
            </a:r>
            <a:r>
              <a:rPr lang="pl-PL" sz="2000" dirty="0">
                <a:hlinkClick r:id="rId2"/>
              </a:rPr>
              <a:t>PWN</a:t>
            </a:r>
            <a:r>
              <a:rPr lang="pl-PL" sz="2000" dirty="0"/>
              <a:t>]</a:t>
            </a:r>
            <a:r>
              <a:rPr lang="pl-PL" dirty="0"/>
              <a:t>.</a:t>
            </a:r>
          </a:p>
          <a:p>
            <a:r>
              <a:rPr lang="pl-PL" dirty="0"/>
              <a:t>Kaskadowość stylów oznacza hierarchię reguł.</a:t>
            </a:r>
            <a:r>
              <a:rPr lang="pl-PL" sz="1600" dirty="0"/>
              <a:t> </a:t>
            </a:r>
            <a:endParaRPr lang="pl-PL" sz="1600" dirty="0">
              <a:solidFill>
                <a:srgbClr val="666666"/>
              </a:solidFill>
            </a:endParaRPr>
          </a:p>
          <a:p>
            <a:r>
              <a:rPr lang="pl-PL" dirty="0"/>
              <a:t>Selektory, które znajdują się wewnątrz innych selektorów, dziedziczą wartości ich właściwości. </a:t>
            </a:r>
          </a:p>
          <a:p>
            <a:r>
              <a:rPr lang="pl-PL" dirty="0"/>
              <a:t>Jeśli dwie reguły mają taką samą wagę, to stosowana jest ostatnia.</a:t>
            </a:r>
            <a:br>
              <a:rPr lang="pl-PL" dirty="0"/>
            </a:br>
            <a:endParaRPr lang="pl-PL" dirty="0"/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BEAE01F5-9A47-4A47-B7E4-C8EDE91744AD}"/>
              </a:ext>
            </a:extLst>
          </p:cNvPr>
          <p:cNvGrpSpPr/>
          <p:nvPr/>
        </p:nvGrpSpPr>
        <p:grpSpPr>
          <a:xfrm>
            <a:off x="0" y="6299200"/>
            <a:ext cx="12192000" cy="558800"/>
            <a:chOff x="0" y="6299200"/>
            <a:chExt cx="12192000" cy="558800"/>
          </a:xfrm>
        </p:grpSpPr>
        <p:sp>
          <p:nvSpPr>
            <p:cNvPr id="5" name="Prostokąt 4">
              <a:extLst>
                <a:ext uri="{FF2B5EF4-FFF2-40B4-BE49-F238E27FC236}">
                  <a16:creationId xmlns:a16="http://schemas.microsoft.com/office/drawing/2014/main" id="{FE2C92B2-2AF5-47BC-A6E7-B7CE23FD1F4F}"/>
                </a:ext>
              </a:extLst>
            </p:cNvPr>
            <p:cNvSpPr/>
            <p:nvPr/>
          </p:nvSpPr>
          <p:spPr>
            <a:xfrm flipH="1">
              <a:off x="0" y="6299200"/>
              <a:ext cx="12192000" cy="558800"/>
            </a:xfrm>
            <a:prstGeom prst="rect">
              <a:avLst/>
            </a:prstGeom>
            <a:gradFill flip="none" rotWithShape="1">
              <a:gsLst>
                <a:gs pos="0">
                  <a:srgbClr val="00377B"/>
                </a:gs>
                <a:gs pos="38000">
                  <a:schemeClr val="accent1">
                    <a:tint val="44500"/>
                    <a:satMod val="160000"/>
                  </a:schemeClr>
                </a:gs>
                <a:gs pos="100000">
                  <a:schemeClr val="bg1">
                    <a:lumMod val="95000"/>
                    <a:lumOff val="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6" name="Obraz 5">
              <a:extLst>
                <a:ext uri="{FF2B5EF4-FFF2-40B4-BE49-F238E27FC236}">
                  <a16:creationId xmlns:a16="http://schemas.microsoft.com/office/drawing/2014/main" id="{E424C468-A29D-4AEB-B1CB-42219590AF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152" y="6389137"/>
              <a:ext cx="929911" cy="396000"/>
            </a:xfrm>
            <a:prstGeom prst="rect">
              <a:avLst/>
            </a:prstGeom>
          </p:spPr>
        </p:pic>
        <p:sp>
          <p:nvSpPr>
            <p:cNvPr id="7" name="Prostokąt 6">
              <a:extLst>
                <a:ext uri="{FF2B5EF4-FFF2-40B4-BE49-F238E27FC236}">
                  <a16:creationId xmlns:a16="http://schemas.microsoft.com/office/drawing/2014/main" id="{07751F7C-DC46-44D2-B87D-862432C9059C}"/>
                </a:ext>
              </a:extLst>
            </p:cNvPr>
            <p:cNvSpPr/>
            <p:nvPr/>
          </p:nvSpPr>
          <p:spPr>
            <a:xfrm>
              <a:off x="11395731" y="6375683"/>
              <a:ext cx="49725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1600" dirty="0">
                  <a:solidFill>
                    <a:srgbClr val="00377B"/>
                  </a:solidFill>
                </a:rPr>
                <a:t>002</a:t>
              </a:r>
            </a:p>
          </p:txBody>
        </p:sp>
      </p:grpSp>
      <p:sp>
        <p:nvSpPr>
          <p:cNvPr id="8" name="Tytuł 1">
            <a:extLst>
              <a:ext uri="{FF2B5EF4-FFF2-40B4-BE49-F238E27FC236}">
                <a16:creationId xmlns:a16="http://schemas.microsoft.com/office/drawing/2014/main" id="{C9E24EA6-7E05-4BA7-82E1-6812F31E30E3}"/>
              </a:ext>
            </a:extLst>
          </p:cNvPr>
          <p:cNvSpPr txBox="1">
            <a:spLocks/>
          </p:cNvSpPr>
          <p:nvPr/>
        </p:nvSpPr>
        <p:spPr>
          <a:xfrm>
            <a:off x="838200" y="30885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CSS (</a:t>
            </a:r>
            <a:r>
              <a:rPr lang="pl-PL" dirty="0" err="1"/>
              <a:t>Cascading</a:t>
            </a:r>
            <a:r>
              <a:rPr lang="pl-PL" dirty="0"/>
              <a:t> Style </a:t>
            </a:r>
            <a:r>
              <a:rPr lang="pl-PL" dirty="0" err="1"/>
              <a:t>Sheets</a:t>
            </a:r>
            <a:r>
              <a:rPr lang="pl-PL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01426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>
            <a:extLst>
              <a:ext uri="{FF2B5EF4-FFF2-40B4-BE49-F238E27FC236}">
                <a16:creationId xmlns:a16="http://schemas.microsoft.com/office/drawing/2014/main" id="{BEAE01F5-9A47-4A47-B7E4-C8EDE91744AD}"/>
              </a:ext>
            </a:extLst>
          </p:cNvPr>
          <p:cNvGrpSpPr/>
          <p:nvPr/>
        </p:nvGrpSpPr>
        <p:grpSpPr>
          <a:xfrm>
            <a:off x="0" y="6299200"/>
            <a:ext cx="12192000" cy="558800"/>
            <a:chOff x="0" y="6299200"/>
            <a:chExt cx="12192000" cy="558800"/>
          </a:xfrm>
        </p:grpSpPr>
        <p:sp>
          <p:nvSpPr>
            <p:cNvPr id="5" name="Prostokąt 4">
              <a:extLst>
                <a:ext uri="{FF2B5EF4-FFF2-40B4-BE49-F238E27FC236}">
                  <a16:creationId xmlns:a16="http://schemas.microsoft.com/office/drawing/2014/main" id="{FE2C92B2-2AF5-47BC-A6E7-B7CE23FD1F4F}"/>
                </a:ext>
              </a:extLst>
            </p:cNvPr>
            <p:cNvSpPr/>
            <p:nvPr/>
          </p:nvSpPr>
          <p:spPr>
            <a:xfrm flipH="1">
              <a:off x="0" y="6299200"/>
              <a:ext cx="12192000" cy="558800"/>
            </a:xfrm>
            <a:prstGeom prst="rect">
              <a:avLst/>
            </a:prstGeom>
            <a:gradFill flip="none" rotWithShape="1">
              <a:gsLst>
                <a:gs pos="0">
                  <a:srgbClr val="00377B"/>
                </a:gs>
                <a:gs pos="38000">
                  <a:schemeClr val="accent1">
                    <a:tint val="44500"/>
                    <a:satMod val="160000"/>
                  </a:schemeClr>
                </a:gs>
                <a:gs pos="100000">
                  <a:schemeClr val="bg1">
                    <a:lumMod val="95000"/>
                    <a:lumOff val="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6" name="Obraz 5">
              <a:extLst>
                <a:ext uri="{FF2B5EF4-FFF2-40B4-BE49-F238E27FC236}">
                  <a16:creationId xmlns:a16="http://schemas.microsoft.com/office/drawing/2014/main" id="{E424C468-A29D-4AEB-B1CB-42219590AF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152" y="6389137"/>
              <a:ext cx="929911" cy="396000"/>
            </a:xfrm>
            <a:prstGeom prst="rect">
              <a:avLst/>
            </a:prstGeom>
          </p:spPr>
        </p:pic>
        <p:sp>
          <p:nvSpPr>
            <p:cNvPr id="7" name="Prostokąt 6">
              <a:extLst>
                <a:ext uri="{FF2B5EF4-FFF2-40B4-BE49-F238E27FC236}">
                  <a16:creationId xmlns:a16="http://schemas.microsoft.com/office/drawing/2014/main" id="{07751F7C-DC46-44D2-B87D-862432C9059C}"/>
                </a:ext>
              </a:extLst>
            </p:cNvPr>
            <p:cNvSpPr/>
            <p:nvPr/>
          </p:nvSpPr>
          <p:spPr>
            <a:xfrm>
              <a:off x="11395731" y="6375683"/>
              <a:ext cx="49725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1600" dirty="0">
                  <a:solidFill>
                    <a:srgbClr val="00377B"/>
                  </a:solidFill>
                </a:rPr>
                <a:t>003</a:t>
              </a:r>
            </a:p>
          </p:txBody>
        </p:sp>
      </p:grpSp>
      <p:sp>
        <p:nvSpPr>
          <p:cNvPr id="8" name="Tytuł 1">
            <a:extLst>
              <a:ext uri="{FF2B5EF4-FFF2-40B4-BE49-F238E27FC236}">
                <a16:creationId xmlns:a16="http://schemas.microsoft.com/office/drawing/2014/main" id="{C9E24EA6-7E05-4BA7-82E1-6812F31E30E3}"/>
              </a:ext>
            </a:extLst>
          </p:cNvPr>
          <p:cNvSpPr txBox="1">
            <a:spLocks/>
          </p:cNvSpPr>
          <p:nvPr/>
        </p:nvSpPr>
        <p:spPr>
          <a:xfrm>
            <a:off x="552105" y="308854"/>
            <a:ext cx="1080169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Postać reguły</a:t>
            </a:r>
          </a:p>
        </p:txBody>
      </p:sp>
      <p:sp>
        <p:nvSpPr>
          <p:cNvPr id="24" name="Rectangle 1">
            <a:extLst>
              <a:ext uri="{FF2B5EF4-FFF2-40B4-BE49-F238E27FC236}">
                <a16:creationId xmlns:a16="http://schemas.microsoft.com/office/drawing/2014/main" id="{3AA46503-4F94-4A2E-B8BA-8A7D0E8241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105" y="1271845"/>
            <a:ext cx="11224295" cy="61555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defTabSz="1219170" eaLnBrk="0" fontAlgn="base" hangingPunct="0">
              <a:spcBef>
                <a:spcPct val="30000"/>
              </a:spcBef>
              <a:spcAft>
                <a:spcPct val="0"/>
              </a:spcAft>
            </a:pPr>
            <a:r>
              <a:rPr lang="pl-PL" altLang="pl-PL" sz="3200" b="1" dirty="0">
                <a:solidFill>
                  <a:srgbClr val="6AA8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selektor</a:t>
            </a:r>
            <a:r>
              <a:rPr lang="pl-PL" altLang="pl-PL" sz="3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  <a:r>
              <a:rPr lang="pl-PL" altLang="pl-PL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właściwość</a:t>
            </a:r>
            <a:r>
              <a:rPr lang="pl-PL" altLang="pl-PL" sz="3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pl-PL" altLang="pl-PL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wartość</a:t>
            </a:r>
            <a:r>
              <a:rPr lang="pl-PL" altLang="pl-PL" sz="3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lang="pl-PL" altLang="pl-PL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AF1E5785-5540-41D0-AE90-9C27D9EDEC40}"/>
              </a:ext>
            </a:extLst>
          </p:cNvPr>
          <p:cNvSpPr txBox="1"/>
          <p:nvPr/>
        </p:nvSpPr>
        <p:spPr>
          <a:xfrm>
            <a:off x="798894" y="2258538"/>
            <a:ext cx="9959844" cy="4193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333"/>
              </a:spcBef>
              <a:spcAft>
                <a:spcPts val="400"/>
              </a:spcAft>
            </a:pPr>
            <a:r>
              <a:rPr lang="pl-PL" sz="2667" dirty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pl-PL" sz="2667" dirty="0" err="1">
                <a:latin typeface="Courier New" panose="02070309020205020404" pitchFamily="49" charset="0"/>
                <a:cs typeface="Courier New" panose="02070309020205020404" pitchFamily="49" charset="0"/>
              </a:rPr>
              <a:t>wstep</a:t>
            </a:r>
            <a:r>
              <a:rPr lang="pl-PL" sz="2667" dirty="0">
                <a:latin typeface="Courier New" panose="02070309020205020404" pitchFamily="49" charset="0"/>
                <a:cs typeface="Courier New" panose="02070309020205020404" pitchFamily="49" charset="0"/>
              </a:rPr>
              <a:t> {font-size:1.2em;} </a:t>
            </a:r>
          </a:p>
          <a:p>
            <a:pPr>
              <a:spcBef>
                <a:spcPts val="400"/>
              </a:spcBef>
              <a:spcAft>
                <a:spcPts val="1333"/>
              </a:spcAft>
            </a:pPr>
            <a:r>
              <a:rPr lang="pl-PL" sz="2400" dirty="0"/>
              <a:t>powiększenie czcionki w elemencie o id #</a:t>
            </a:r>
            <a:r>
              <a:rPr lang="pl-PL" sz="2400" dirty="0" err="1"/>
              <a:t>wstep</a:t>
            </a:r>
            <a:r>
              <a:rPr lang="pl-PL" sz="2667" dirty="0"/>
              <a:t> </a:t>
            </a:r>
          </a:p>
          <a:p>
            <a:pPr>
              <a:spcBef>
                <a:spcPts val="1333"/>
              </a:spcBef>
              <a:spcAft>
                <a:spcPts val="400"/>
              </a:spcAft>
            </a:pPr>
            <a:r>
              <a:rPr lang="pl-PL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.uwaga {</a:t>
            </a:r>
            <a:r>
              <a:rPr lang="pl-PL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background-color</a:t>
            </a:r>
            <a:r>
              <a:rPr lang="pl-PL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: #ff000;} </a:t>
            </a:r>
          </a:p>
          <a:p>
            <a:pPr>
              <a:spcBef>
                <a:spcPts val="1333"/>
              </a:spcBef>
              <a:spcAft>
                <a:spcPts val="400"/>
              </a:spcAft>
            </a:pPr>
            <a:r>
              <a:rPr lang="pl-PL" sz="2400" dirty="0"/>
              <a:t>ustawienie czerwonego koloru tła w elementach klasy uwaga</a:t>
            </a:r>
            <a:br>
              <a:rPr lang="pl-PL" sz="2667" dirty="0"/>
            </a:br>
            <a:br>
              <a:rPr lang="pl-PL" sz="2667" dirty="0"/>
            </a:br>
            <a:r>
              <a:rPr lang="pl-PL" sz="2667" dirty="0"/>
              <a:t> </a:t>
            </a:r>
            <a:r>
              <a:rPr lang="pl-PL" sz="2667" dirty="0">
                <a:latin typeface="Courier New" panose="02070309020205020404" pitchFamily="49" charset="0"/>
                <a:cs typeface="Courier New" panose="02070309020205020404" pitchFamily="49" charset="0"/>
              </a:rPr>
              <a:t>p {</a:t>
            </a:r>
            <a:r>
              <a:rPr lang="pl-PL" sz="2667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text-align</a:t>
            </a:r>
            <a:r>
              <a:rPr lang="pl-PL" sz="2667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pl-PL" sz="2667" dirty="0" err="1">
                <a:latin typeface="Courier New" panose="02070309020205020404" pitchFamily="49" charset="0"/>
                <a:cs typeface="Courier New" panose="02070309020205020404" pitchFamily="49" charset="0"/>
              </a:rPr>
              <a:t>justify</a:t>
            </a:r>
            <a:r>
              <a:rPr lang="pl-PL" sz="2667" dirty="0">
                <a:latin typeface="Courier New" panose="02070309020205020404" pitchFamily="49" charset="0"/>
                <a:cs typeface="Courier New" panose="02070309020205020404" pitchFamily="49" charset="0"/>
              </a:rPr>
              <a:t>;} </a:t>
            </a:r>
          </a:p>
          <a:p>
            <a:pPr>
              <a:spcBef>
                <a:spcPts val="400"/>
              </a:spcBef>
              <a:spcAft>
                <a:spcPts val="1333"/>
              </a:spcAft>
            </a:pPr>
            <a:r>
              <a:rPr lang="pl-PL" sz="2400" dirty="0"/>
              <a:t>wyjustowanie tekstu we wszystkich akapitach</a:t>
            </a:r>
            <a:r>
              <a:rPr lang="pl-PL" sz="2667" dirty="0"/>
              <a:t> </a:t>
            </a:r>
            <a:br>
              <a:rPr lang="pl-PL" sz="2400" dirty="0"/>
            </a:b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711446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702C9593-BD20-4709-94A1-F39149E17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106" y="1458868"/>
            <a:ext cx="6538012" cy="455509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body {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background-color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lightgreen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pl-P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h1 {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color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white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text-align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center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pl-P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 {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text-align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justify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EA63C2A7-6846-48A7-A156-431F7F63C018}"/>
              </a:ext>
            </a:extLst>
          </p:cNvPr>
          <p:cNvSpPr txBox="1"/>
          <p:nvPr/>
        </p:nvSpPr>
        <p:spPr>
          <a:xfrm>
            <a:off x="7990448" y="1783650"/>
            <a:ext cx="3432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kolor tła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24571E4C-0C63-43A6-BB76-587FAF2F0964}"/>
              </a:ext>
            </a:extLst>
          </p:cNvPr>
          <p:cNvSpPr txBox="1"/>
          <p:nvPr/>
        </p:nvSpPr>
        <p:spPr>
          <a:xfrm>
            <a:off x="7990448" y="3274749"/>
            <a:ext cx="3432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nagłówek: litery białe, tekst wyśrodkowany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C3FACDEA-7027-45EA-AFD6-A8DD685DF3BC}"/>
              </a:ext>
            </a:extLst>
          </p:cNvPr>
          <p:cNvSpPr txBox="1"/>
          <p:nvPr/>
        </p:nvSpPr>
        <p:spPr>
          <a:xfrm>
            <a:off x="7990448" y="5188504"/>
            <a:ext cx="3432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akapit: tekst wyjustowany</a:t>
            </a:r>
          </a:p>
        </p:txBody>
      </p:sp>
      <p:sp>
        <p:nvSpPr>
          <p:cNvPr id="9" name="Strzałka: w prawo 8">
            <a:extLst>
              <a:ext uri="{FF2B5EF4-FFF2-40B4-BE49-F238E27FC236}">
                <a16:creationId xmlns:a16="http://schemas.microsoft.com/office/drawing/2014/main" id="{4B27BE05-0BC1-414C-A8F5-CDBF0B55F9CF}"/>
              </a:ext>
            </a:extLst>
          </p:cNvPr>
          <p:cNvSpPr/>
          <p:nvPr/>
        </p:nvSpPr>
        <p:spPr>
          <a:xfrm flipH="1">
            <a:off x="7223759" y="1899067"/>
            <a:ext cx="633047" cy="230833"/>
          </a:xfrm>
          <a:prstGeom prst="rightArrow">
            <a:avLst/>
          </a:prstGeom>
          <a:solidFill>
            <a:srgbClr val="6AA84F"/>
          </a:solidFill>
          <a:ln>
            <a:solidFill>
              <a:srgbClr val="6AA8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Strzałka: w prawo 9">
            <a:extLst>
              <a:ext uri="{FF2B5EF4-FFF2-40B4-BE49-F238E27FC236}">
                <a16:creationId xmlns:a16="http://schemas.microsoft.com/office/drawing/2014/main" id="{A50ECA05-3588-4E99-B62D-3A58626CE16D}"/>
              </a:ext>
            </a:extLst>
          </p:cNvPr>
          <p:cNvSpPr/>
          <p:nvPr/>
        </p:nvSpPr>
        <p:spPr>
          <a:xfrm flipH="1">
            <a:off x="7223758" y="3505581"/>
            <a:ext cx="633047" cy="230833"/>
          </a:xfrm>
          <a:prstGeom prst="rightArrow">
            <a:avLst/>
          </a:prstGeom>
          <a:solidFill>
            <a:srgbClr val="6AA84F"/>
          </a:solidFill>
          <a:ln>
            <a:solidFill>
              <a:srgbClr val="6AA8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trzałka: w prawo 10">
            <a:extLst>
              <a:ext uri="{FF2B5EF4-FFF2-40B4-BE49-F238E27FC236}">
                <a16:creationId xmlns:a16="http://schemas.microsoft.com/office/drawing/2014/main" id="{0D16C70C-78DB-4ED1-ABCA-CB979FA302F8}"/>
              </a:ext>
            </a:extLst>
          </p:cNvPr>
          <p:cNvSpPr/>
          <p:nvPr/>
        </p:nvSpPr>
        <p:spPr>
          <a:xfrm flipH="1">
            <a:off x="7223757" y="5303919"/>
            <a:ext cx="633047" cy="230833"/>
          </a:xfrm>
          <a:prstGeom prst="rightArrow">
            <a:avLst/>
          </a:prstGeom>
          <a:solidFill>
            <a:srgbClr val="6AA84F"/>
          </a:solidFill>
          <a:ln>
            <a:solidFill>
              <a:srgbClr val="6AA8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Tytuł 1">
            <a:extLst>
              <a:ext uri="{FF2B5EF4-FFF2-40B4-BE49-F238E27FC236}">
                <a16:creationId xmlns:a16="http://schemas.microsoft.com/office/drawing/2014/main" id="{7A22CBC2-C53A-4C25-8A60-518B1887D813}"/>
              </a:ext>
            </a:extLst>
          </p:cNvPr>
          <p:cNvSpPr txBox="1">
            <a:spLocks/>
          </p:cNvSpPr>
          <p:nvPr/>
        </p:nvSpPr>
        <p:spPr>
          <a:xfrm>
            <a:off x="552106" y="308854"/>
            <a:ext cx="1080169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Przykład</a:t>
            </a:r>
          </a:p>
        </p:txBody>
      </p:sp>
      <p:grpSp>
        <p:nvGrpSpPr>
          <p:cNvPr id="14" name="Grupa 13">
            <a:extLst>
              <a:ext uri="{FF2B5EF4-FFF2-40B4-BE49-F238E27FC236}">
                <a16:creationId xmlns:a16="http://schemas.microsoft.com/office/drawing/2014/main" id="{694C0495-F7F2-446F-8372-860DE9AB1CA9}"/>
              </a:ext>
            </a:extLst>
          </p:cNvPr>
          <p:cNvGrpSpPr/>
          <p:nvPr/>
        </p:nvGrpSpPr>
        <p:grpSpPr>
          <a:xfrm>
            <a:off x="0" y="6299200"/>
            <a:ext cx="12192000" cy="558800"/>
            <a:chOff x="0" y="6299200"/>
            <a:chExt cx="12192000" cy="558800"/>
          </a:xfrm>
        </p:grpSpPr>
        <p:sp>
          <p:nvSpPr>
            <p:cNvPr id="15" name="Prostokąt 14">
              <a:extLst>
                <a:ext uri="{FF2B5EF4-FFF2-40B4-BE49-F238E27FC236}">
                  <a16:creationId xmlns:a16="http://schemas.microsoft.com/office/drawing/2014/main" id="{8826B3AD-F924-4AD1-8CF7-776E3BD840B2}"/>
                </a:ext>
              </a:extLst>
            </p:cNvPr>
            <p:cNvSpPr/>
            <p:nvPr/>
          </p:nvSpPr>
          <p:spPr>
            <a:xfrm flipH="1">
              <a:off x="0" y="6299200"/>
              <a:ext cx="12192000" cy="558800"/>
            </a:xfrm>
            <a:prstGeom prst="rect">
              <a:avLst/>
            </a:prstGeom>
            <a:gradFill flip="none" rotWithShape="1">
              <a:gsLst>
                <a:gs pos="0">
                  <a:srgbClr val="00377B"/>
                </a:gs>
                <a:gs pos="38000">
                  <a:schemeClr val="accent1">
                    <a:tint val="44500"/>
                    <a:satMod val="160000"/>
                  </a:schemeClr>
                </a:gs>
                <a:gs pos="100000">
                  <a:schemeClr val="bg1">
                    <a:lumMod val="95000"/>
                    <a:lumOff val="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6" name="Obraz 15">
              <a:extLst>
                <a:ext uri="{FF2B5EF4-FFF2-40B4-BE49-F238E27FC236}">
                  <a16:creationId xmlns:a16="http://schemas.microsoft.com/office/drawing/2014/main" id="{3838BE8C-8D81-403C-89C7-2FAB2EA45D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152" y="6389137"/>
              <a:ext cx="929911" cy="396000"/>
            </a:xfrm>
            <a:prstGeom prst="rect">
              <a:avLst/>
            </a:prstGeom>
          </p:spPr>
        </p:pic>
        <p:sp>
          <p:nvSpPr>
            <p:cNvPr id="17" name="Prostokąt 16">
              <a:extLst>
                <a:ext uri="{FF2B5EF4-FFF2-40B4-BE49-F238E27FC236}">
                  <a16:creationId xmlns:a16="http://schemas.microsoft.com/office/drawing/2014/main" id="{51E08106-E6FA-4E0F-8A4F-E1092EEAC67E}"/>
                </a:ext>
              </a:extLst>
            </p:cNvPr>
            <p:cNvSpPr/>
            <p:nvPr/>
          </p:nvSpPr>
          <p:spPr>
            <a:xfrm>
              <a:off x="11395731" y="6375683"/>
              <a:ext cx="49725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1600" dirty="0">
                  <a:solidFill>
                    <a:srgbClr val="00377B"/>
                  </a:solidFill>
                </a:rPr>
                <a:t>004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4711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7CB607F-C016-432E-8461-6D998F1A75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Styl można definiować: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sz="2800" dirty="0"/>
              <a:t>wewnątrz elementu HTML (styl lokalny),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sz="2800" dirty="0"/>
              <a:t>w wewnętrznym arkuszu stylów w części </a:t>
            </a: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head</a:t>
            </a:r>
            <a:r>
              <a:rPr lang="pl-PL" sz="2800" dirty="0"/>
              <a:t>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sz="2800" dirty="0"/>
              <a:t>w zewnętrznym arkuszu stylów.</a:t>
            </a:r>
          </a:p>
          <a:p>
            <a:r>
              <a:rPr lang="pl-PL" dirty="0"/>
              <a:t>Każda przeglądarka ma swój domyślny arkusz stylów.</a:t>
            </a:r>
            <a:br>
              <a:rPr lang="pl-PL" dirty="0"/>
            </a:br>
            <a:endParaRPr lang="pl-PL" dirty="0"/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BEAE01F5-9A47-4A47-B7E4-C8EDE91744AD}"/>
              </a:ext>
            </a:extLst>
          </p:cNvPr>
          <p:cNvGrpSpPr/>
          <p:nvPr/>
        </p:nvGrpSpPr>
        <p:grpSpPr>
          <a:xfrm>
            <a:off x="0" y="6299200"/>
            <a:ext cx="12192000" cy="558800"/>
            <a:chOff x="0" y="6299200"/>
            <a:chExt cx="12192000" cy="558800"/>
          </a:xfrm>
        </p:grpSpPr>
        <p:sp>
          <p:nvSpPr>
            <p:cNvPr id="5" name="Prostokąt 4">
              <a:extLst>
                <a:ext uri="{FF2B5EF4-FFF2-40B4-BE49-F238E27FC236}">
                  <a16:creationId xmlns:a16="http://schemas.microsoft.com/office/drawing/2014/main" id="{FE2C92B2-2AF5-47BC-A6E7-B7CE23FD1F4F}"/>
                </a:ext>
              </a:extLst>
            </p:cNvPr>
            <p:cNvSpPr/>
            <p:nvPr/>
          </p:nvSpPr>
          <p:spPr>
            <a:xfrm flipH="1">
              <a:off x="0" y="6299200"/>
              <a:ext cx="12192000" cy="558800"/>
            </a:xfrm>
            <a:prstGeom prst="rect">
              <a:avLst/>
            </a:prstGeom>
            <a:gradFill flip="none" rotWithShape="1">
              <a:gsLst>
                <a:gs pos="0">
                  <a:srgbClr val="00377B"/>
                </a:gs>
                <a:gs pos="38000">
                  <a:schemeClr val="accent1">
                    <a:tint val="44500"/>
                    <a:satMod val="160000"/>
                  </a:schemeClr>
                </a:gs>
                <a:gs pos="100000">
                  <a:schemeClr val="bg1">
                    <a:lumMod val="95000"/>
                    <a:lumOff val="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6" name="Obraz 5">
              <a:extLst>
                <a:ext uri="{FF2B5EF4-FFF2-40B4-BE49-F238E27FC236}">
                  <a16:creationId xmlns:a16="http://schemas.microsoft.com/office/drawing/2014/main" id="{E424C468-A29D-4AEB-B1CB-42219590AF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152" y="6389137"/>
              <a:ext cx="929911" cy="396000"/>
            </a:xfrm>
            <a:prstGeom prst="rect">
              <a:avLst/>
            </a:prstGeom>
          </p:spPr>
        </p:pic>
        <p:sp>
          <p:nvSpPr>
            <p:cNvPr id="7" name="Prostokąt 6">
              <a:extLst>
                <a:ext uri="{FF2B5EF4-FFF2-40B4-BE49-F238E27FC236}">
                  <a16:creationId xmlns:a16="http://schemas.microsoft.com/office/drawing/2014/main" id="{07751F7C-DC46-44D2-B87D-862432C9059C}"/>
                </a:ext>
              </a:extLst>
            </p:cNvPr>
            <p:cNvSpPr/>
            <p:nvPr/>
          </p:nvSpPr>
          <p:spPr>
            <a:xfrm>
              <a:off x="11395731" y="6375683"/>
              <a:ext cx="49725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1600" dirty="0">
                  <a:solidFill>
                    <a:srgbClr val="00377B"/>
                  </a:solidFill>
                </a:rPr>
                <a:t>005</a:t>
              </a:r>
            </a:p>
          </p:txBody>
        </p:sp>
      </p:grpSp>
      <p:sp>
        <p:nvSpPr>
          <p:cNvPr id="8" name="Tytuł 1">
            <a:extLst>
              <a:ext uri="{FF2B5EF4-FFF2-40B4-BE49-F238E27FC236}">
                <a16:creationId xmlns:a16="http://schemas.microsoft.com/office/drawing/2014/main" id="{C9E24EA6-7E05-4BA7-82E1-6812F31E30E3}"/>
              </a:ext>
            </a:extLst>
          </p:cNvPr>
          <p:cNvSpPr txBox="1">
            <a:spLocks/>
          </p:cNvSpPr>
          <p:nvPr/>
        </p:nvSpPr>
        <p:spPr>
          <a:xfrm>
            <a:off x="838200" y="30885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Definiowanie stylu</a:t>
            </a:r>
          </a:p>
        </p:txBody>
      </p:sp>
    </p:spTree>
    <p:extLst>
      <p:ext uri="{BB962C8B-B14F-4D97-AF65-F5344CB8AC3E}">
        <p14:creationId xmlns:p14="http://schemas.microsoft.com/office/powerpoint/2010/main" val="448020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BC9069E9-324C-44B6-A27C-49C5E4EEA84F}"/>
              </a:ext>
            </a:extLst>
          </p:cNvPr>
          <p:cNvSpPr txBox="1"/>
          <p:nvPr/>
        </p:nvSpPr>
        <p:spPr>
          <a:xfrm>
            <a:off x="1467359" y="1932885"/>
            <a:ext cx="9060334" cy="11198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/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&lt;p style = "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color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green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;"&gt;Tekst na zielono&lt;/p&gt;</a:t>
            </a:r>
          </a:p>
          <a:p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C127E24A-C5D1-4D96-A0BA-78C134EF7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774" y="3634839"/>
            <a:ext cx="10382452" cy="2287659"/>
          </a:xfrm>
          <a:prstGeom prst="rect">
            <a:avLst/>
          </a:prstGeom>
          <a:ln>
            <a:solidFill>
              <a:srgbClr val="6AA84F"/>
            </a:solidFill>
          </a:ln>
        </p:spPr>
      </p:pic>
      <p:sp>
        <p:nvSpPr>
          <p:cNvPr id="10" name="Tytuł 1">
            <a:extLst>
              <a:ext uri="{FF2B5EF4-FFF2-40B4-BE49-F238E27FC236}">
                <a16:creationId xmlns:a16="http://schemas.microsoft.com/office/drawing/2014/main" id="{EFF1F1B2-2BF2-4379-B1FD-03981E41C693}"/>
              </a:ext>
            </a:extLst>
          </p:cNvPr>
          <p:cNvSpPr txBox="1">
            <a:spLocks/>
          </p:cNvSpPr>
          <p:nvPr/>
        </p:nvSpPr>
        <p:spPr>
          <a:xfrm>
            <a:off x="838200" y="30885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Definiowanie stylu – styl lokalny</a:t>
            </a:r>
          </a:p>
        </p:txBody>
      </p:sp>
      <p:grpSp>
        <p:nvGrpSpPr>
          <p:cNvPr id="11" name="Grupa 10">
            <a:extLst>
              <a:ext uri="{FF2B5EF4-FFF2-40B4-BE49-F238E27FC236}">
                <a16:creationId xmlns:a16="http://schemas.microsoft.com/office/drawing/2014/main" id="{8EC4FCD8-A2C9-4828-82B9-4216EF2CFA0B}"/>
              </a:ext>
            </a:extLst>
          </p:cNvPr>
          <p:cNvGrpSpPr/>
          <p:nvPr/>
        </p:nvGrpSpPr>
        <p:grpSpPr>
          <a:xfrm>
            <a:off x="0" y="6299200"/>
            <a:ext cx="12192000" cy="558800"/>
            <a:chOff x="0" y="6299200"/>
            <a:chExt cx="12192000" cy="558800"/>
          </a:xfrm>
        </p:grpSpPr>
        <p:sp>
          <p:nvSpPr>
            <p:cNvPr id="12" name="Prostokąt 11">
              <a:extLst>
                <a:ext uri="{FF2B5EF4-FFF2-40B4-BE49-F238E27FC236}">
                  <a16:creationId xmlns:a16="http://schemas.microsoft.com/office/drawing/2014/main" id="{EE661330-DBC3-40F2-816B-DAE077187FCF}"/>
                </a:ext>
              </a:extLst>
            </p:cNvPr>
            <p:cNvSpPr/>
            <p:nvPr/>
          </p:nvSpPr>
          <p:spPr>
            <a:xfrm flipH="1">
              <a:off x="0" y="6299200"/>
              <a:ext cx="12192000" cy="558800"/>
            </a:xfrm>
            <a:prstGeom prst="rect">
              <a:avLst/>
            </a:prstGeom>
            <a:gradFill flip="none" rotWithShape="1">
              <a:gsLst>
                <a:gs pos="0">
                  <a:srgbClr val="00377B"/>
                </a:gs>
                <a:gs pos="38000">
                  <a:schemeClr val="accent1">
                    <a:tint val="44500"/>
                    <a:satMod val="160000"/>
                  </a:schemeClr>
                </a:gs>
                <a:gs pos="100000">
                  <a:schemeClr val="bg1">
                    <a:lumMod val="95000"/>
                    <a:lumOff val="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3" name="Obraz 12">
              <a:extLst>
                <a:ext uri="{FF2B5EF4-FFF2-40B4-BE49-F238E27FC236}">
                  <a16:creationId xmlns:a16="http://schemas.microsoft.com/office/drawing/2014/main" id="{38C54426-3E2E-4E4C-8E27-31C1485098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152" y="6389137"/>
              <a:ext cx="929911" cy="396000"/>
            </a:xfrm>
            <a:prstGeom prst="rect">
              <a:avLst/>
            </a:prstGeom>
          </p:spPr>
        </p:pic>
        <p:sp>
          <p:nvSpPr>
            <p:cNvPr id="14" name="Prostokąt 13">
              <a:extLst>
                <a:ext uri="{FF2B5EF4-FFF2-40B4-BE49-F238E27FC236}">
                  <a16:creationId xmlns:a16="http://schemas.microsoft.com/office/drawing/2014/main" id="{669C9BD5-BD6D-4807-B3EB-F57DBC308DCB}"/>
                </a:ext>
              </a:extLst>
            </p:cNvPr>
            <p:cNvSpPr/>
            <p:nvPr/>
          </p:nvSpPr>
          <p:spPr>
            <a:xfrm>
              <a:off x="11395731" y="6375683"/>
              <a:ext cx="49725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1600" dirty="0">
                  <a:solidFill>
                    <a:srgbClr val="00377B"/>
                  </a:solidFill>
                </a:rPr>
                <a:t>006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6508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FADB6242-C297-4EBB-89A6-396CD8BF4BCB}"/>
              </a:ext>
            </a:extLst>
          </p:cNvPr>
          <p:cNvSpPr txBox="1"/>
          <p:nvPr/>
        </p:nvSpPr>
        <p:spPr>
          <a:xfrm>
            <a:off x="801858" y="1905505"/>
            <a:ext cx="8510953" cy="37832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defPPr>
              <a:defRPr lang="pl-PL"/>
            </a:defPPr>
            <a:lvl1pPr>
              <a:defRPr sz="2400"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marL="365125"/>
            <a:r>
              <a:rPr lang="en-US" dirty="0"/>
              <a:t>&lt;head&gt;</a:t>
            </a:r>
          </a:p>
          <a:p>
            <a:pPr marL="365125"/>
            <a:r>
              <a:rPr lang="en-US" dirty="0"/>
              <a:t>&lt;style&gt;</a:t>
            </a:r>
          </a:p>
          <a:p>
            <a:pPr marL="365125"/>
            <a:r>
              <a:rPr lang="pl-PL" dirty="0"/>
              <a:t>  </a:t>
            </a:r>
            <a:r>
              <a:rPr lang="en-US" dirty="0"/>
              <a:t>p {color: green;}</a:t>
            </a:r>
          </a:p>
          <a:p>
            <a:pPr marL="365125"/>
            <a:r>
              <a:rPr lang="en-US" dirty="0"/>
              <a:t>&lt;/style&gt;</a:t>
            </a:r>
          </a:p>
          <a:p>
            <a:pPr marL="365125"/>
            <a:r>
              <a:rPr lang="en-US" dirty="0"/>
              <a:t>&lt;/head&gt;</a:t>
            </a:r>
          </a:p>
          <a:p>
            <a:pPr marL="365125"/>
            <a:r>
              <a:rPr lang="en-US" dirty="0"/>
              <a:t>&lt;body&gt;</a:t>
            </a:r>
          </a:p>
          <a:p>
            <a:pPr marL="365125"/>
            <a:r>
              <a:rPr lang="pl-PL" dirty="0"/>
              <a:t>  &lt;p&gt;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zielono</a:t>
            </a:r>
            <a:r>
              <a:rPr lang="pl-PL" dirty="0"/>
              <a:t>&lt;/p&gt;</a:t>
            </a:r>
            <a:endParaRPr lang="en-US" dirty="0"/>
          </a:p>
          <a:p>
            <a:pPr marL="365125"/>
            <a:r>
              <a:rPr lang="en-US" dirty="0"/>
              <a:t>&lt;/body&gt;</a:t>
            </a:r>
            <a:endParaRPr lang="pl-PL" dirty="0"/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B1F7E7F1-03FF-4E29-9ADC-918EF8096A45}"/>
              </a:ext>
            </a:extLst>
          </p:cNvPr>
          <p:cNvSpPr txBox="1">
            <a:spLocks/>
          </p:cNvSpPr>
          <p:nvPr/>
        </p:nvSpPr>
        <p:spPr>
          <a:xfrm>
            <a:off x="838199" y="308854"/>
            <a:ext cx="107087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Definiowanie stylu – wewnętrzny arkusz stylów</a:t>
            </a:r>
          </a:p>
        </p:txBody>
      </p:sp>
      <p:grpSp>
        <p:nvGrpSpPr>
          <p:cNvPr id="10" name="Grupa 9">
            <a:extLst>
              <a:ext uri="{FF2B5EF4-FFF2-40B4-BE49-F238E27FC236}">
                <a16:creationId xmlns:a16="http://schemas.microsoft.com/office/drawing/2014/main" id="{356783BF-E718-4121-8490-5499C12C181C}"/>
              </a:ext>
            </a:extLst>
          </p:cNvPr>
          <p:cNvGrpSpPr/>
          <p:nvPr/>
        </p:nvGrpSpPr>
        <p:grpSpPr>
          <a:xfrm>
            <a:off x="0" y="6299200"/>
            <a:ext cx="12192000" cy="558800"/>
            <a:chOff x="0" y="6299200"/>
            <a:chExt cx="12192000" cy="558800"/>
          </a:xfrm>
        </p:grpSpPr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id="{8361F0D6-EEF1-4B4F-AA1A-4EB59815E174}"/>
                </a:ext>
              </a:extLst>
            </p:cNvPr>
            <p:cNvSpPr/>
            <p:nvPr/>
          </p:nvSpPr>
          <p:spPr>
            <a:xfrm flipH="1">
              <a:off x="0" y="6299200"/>
              <a:ext cx="12192000" cy="558800"/>
            </a:xfrm>
            <a:prstGeom prst="rect">
              <a:avLst/>
            </a:prstGeom>
            <a:gradFill flip="none" rotWithShape="1">
              <a:gsLst>
                <a:gs pos="0">
                  <a:srgbClr val="00377B"/>
                </a:gs>
                <a:gs pos="38000">
                  <a:schemeClr val="accent1">
                    <a:tint val="44500"/>
                    <a:satMod val="160000"/>
                  </a:schemeClr>
                </a:gs>
                <a:gs pos="100000">
                  <a:schemeClr val="bg1">
                    <a:lumMod val="95000"/>
                    <a:lumOff val="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dirty="0"/>
                <a:t>7</a:t>
              </a:r>
            </a:p>
          </p:txBody>
        </p:sp>
        <p:pic>
          <p:nvPicPr>
            <p:cNvPr id="12" name="Obraz 11">
              <a:extLst>
                <a:ext uri="{FF2B5EF4-FFF2-40B4-BE49-F238E27FC236}">
                  <a16:creationId xmlns:a16="http://schemas.microsoft.com/office/drawing/2014/main" id="{D3F84D49-9661-4E28-BCEA-89F9E8D736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152" y="6389137"/>
              <a:ext cx="929911" cy="396000"/>
            </a:xfrm>
            <a:prstGeom prst="rect">
              <a:avLst/>
            </a:prstGeom>
          </p:spPr>
        </p:pic>
        <p:sp>
          <p:nvSpPr>
            <p:cNvPr id="13" name="Prostokąt 12">
              <a:extLst>
                <a:ext uri="{FF2B5EF4-FFF2-40B4-BE49-F238E27FC236}">
                  <a16:creationId xmlns:a16="http://schemas.microsoft.com/office/drawing/2014/main" id="{A084BDBE-D09B-404B-AA9B-C471E1DCB4DC}"/>
                </a:ext>
              </a:extLst>
            </p:cNvPr>
            <p:cNvSpPr/>
            <p:nvPr/>
          </p:nvSpPr>
          <p:spPr>
            <a:xfrm>
              <a:off x="11395731" y="6375683"/>
              <a:ext cx="49725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1600" dirty="0">
                  <a:solidFill>
                    <a:srgbClr val="00377B"/>
                  </a:solidFill>
                </a:rPr>
                <a:t>007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5952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C8B6BE3B-2714-4D24-8F1C-06E2D70EC55E}"/>
              </a:ext>
            </a:extLst>
          </p:cNvPr>
          <p:cNvSpPr txBox="1"/>
          <p:nvPr/>
        </p:nvSpPr>
        <p:spPr>
          <a:xfrm>
            <a:off x="235221" y="2761112"/>
            <a:ext cx="8534400" cy="32637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defPPr>
              <a:defRPr lang="pl-PL"/>
            </a:defPPr>
            <a:lvl1pPr>
              <a:defRPr sz="2400"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marL="266700"/>
            <a:r>
              <a:rPr lang="en-US" dirty="0"/>
              <a:t>&lt;head&gt;</a:t>
            </a:r>
          </a:p>
          <a:p>
            <a:pPr marL="266700"/>
            <a:r>
              <a:rPr lang="pl-PL" dirty="0"/>
              <a:t>  </a:t>
            </a:r>
            <a:r>
              <a:rPr lang="en-US" dirty="0"/>
              <a:t>&lt;link </a:t>
            </a:r>
            <a:r>
              <a:rPr lang="en-US" dirty="0" err="1"/>
              <a:t>href</a:t>
            </a:r>
            <a:r>
              <a:rPr lang="en-US" dirty="0"/>
              <a:t>="style.css" </a:t>
            </a:r>
            <a:r>
              <a:rPr lang="en-US" dirty="0" err="1"/>
              <a:t>rel</a:t>
            </a:r>
            <a:r>
              <a:rPr lang="en-US" dirty="0"/>
              <a:t>="stylesheet"&gt; </a:t>
            </a:r>
          </a:p>
          <a:p>
            <a:pPr marL="266700"/>
            <a:r>
              <a:rPr lang="en-US" dirty="0"/>
              <a:t>&lt;/head&gt;</a:t>
            </a:r>
          </a:p>
          <a:p>
            <a:pPr marL="266700"/>
            <a:r>
              <a:rPr lang="en-US" dirty="0"/>
              <a:t>&lt;body&gt;</a:t>
            </a:r>
          </a:p>
          <a:p>
            <a:pPr marL="266700"/>
            <a:r>
              <a:rPr lang="pl-PL" dirty="0"/>
              <a:t>  &lt;p&gt;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zielono</a:t>
            </a:r>
            <a:r>
              <a:rPr lang="pl-PL" dirty="0"/>
              <a:t>&lt;/p&gt;</a:t>
            </a:r>
            <a:endParaRPr lang="en-US" dirty="0"/>
          </a:p>
          <a:p>
            <a:pPr marL="266700"/>
            <a:r>
              <a:rPr lang="en-US" dirty="0"/>
              <a:t>&lt;/body&gt;</a:t>
            </a:r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82E50DBB-E4BC-463C-8D1F-2CC5807AC35A}"/>
              </a:ext>
            </a:extLst>
          </p:cNvPr>
          <p:cNvSpPr txBox="1"/>
          <p:nvPr/>
        </p:nvSpPr>
        <p:spPr>
          <a:xfrm>
            <a:off x="8111896" y="1628152"/>
            <a:ext cx="3675137" cy="9891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defPPr>
              <a:defRPr lang="pl-PL"/>
            </a:defPPr>
            <a:lvl1pPr>
              <a:defRPr sz="2400"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en-US" dirty="0"/>
              <a:t>p {color: green;}</a:t>
            </a:r>
          </a:p>
          <a:p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666D3AC1-D01A-4943-8E62-51F943EED075}"/>
              </a:ext>
            </a:extLst>
          </p:cNvPr>
          <p:cNvSpPr txBox="1"/>
          <p:nvPr/>
        </p:nvSpPr>
        <p:spPr>
          <a:xfrm>
            <a:off x="8111896" y="1258820"/>
            <a:ext cx="2101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plik style.css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690F6A0F-CBC2-4E0C-900C-AC543541F49B}"/>
              </a:ext>
            </a:extLst>
          </p:cNvPr>
          <p:cNvSpPr txBox="1"/>
          <p:nvPr/>
        </p:nvSpPr>
        <p:spPr>
          <a:xfrm>
            <a:off x="235221" y="2438119"/>
            <a:ext cx="2101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plik index.html</a:t>
            </a:r>
          </a:p>
        </p:txBody>
      </p:sp>
      <p:grpSp>
        <p:nvGrpSpPr>
          <p:cNvPr id="13" name="Grupa 12">
            <a:extLst>
              <a:ext uri="{FF2B5EF4-FFF2-40B4-BE49-F238E27FC236}">
                <a16:creationId xmlns:a16="http://schemas.microsoft.com/office/drawing/2014/main" id="{A9AFD55B-ADC4-4C63-9CE4-67E3C8C46243}"/>
              </a:ext>
            </a:extLst>
          </p:cNvPr>
          <p:cNvGrpSpPr/>
          <p:nvPr/>
        </p:nvGrpSpPr>
        <p:grpSpPr>
          <a:xfrm>
            <a:off x="0" y="6299200"/>
            <a:ext cx="12192000" cy="558800"/>
            <a:chOff x="0" y="6299200"/>
            <a:chExt cx="12192000" cy="558800"/>
          </a:xfrm>
        </p:grpSpPr>
        <p:sp>
          <p:nvSpPr>
            <p:cNvPr id="14" name="Prostokąt 13">
              <a:extLst>
                <a:ext uri="{FF2B5EF4-FFF2-40B4-BE49-F238E27FC236}">
                  <a16:creationId xmlns:a16="http://schemas.microsoft.com/office/drawing/2014/main" id="{44F5B4EB-8811-4D24-A083-C46632C24B82}"/>
                </a:ext>
              </a:extLst>
            </p:cNvPr>
            <p:cNvSpPr/>
            <p:nvPr/>
          </p:nvSpPr>
          <p:spPr>
            <a:xfrm flipH="1">
              <a:off x="0" y="6299200"/>
              <a:ext cx="12192000" cy="558800"/>
            </a:xfrm>
            <a:prstGeom prst="rect">
              <a:avLst/>
            </a:prstGeom>
            <a:gradFill flip="none" rotWithShape="1">
              <a:gsLst>
                <a:gs pos="0">
                  <a:srgbClr val="00377B"/>
                </a:gs>
                <a:gs pos="38000">
                  <a:schemeClr val="accent1">
                    <a:tint val="44500"/>
                    <a:satMod val="160000"/>
                  </a:schemeClr>
                </a:gs>
                <a:gs pos="100000">
                  <a:schemeClr val="bg1">
                    <a:lumMod val="95000"/>
                    <a:lumOff val="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5" name="Obraz 14">
              <a:extLst>
                <a:ext uri="{FF2B5EF4-FFF2-40B4-BE49-F238E27FC236}">
                  <a16:creationId xmlns:a16="http://schemas.microsoft.com/office/drawing/2014/main" id="{C9F72C06-E172-4350-B141-CABFCDDBED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152" y="6389137"/>
              <a:ext cx="929911" cy="396000"/>
            </a:xfrm>
            <a:prstGeom prst="rect">
              <a:avLst/>
            </a:prstGeom>
          </p:spPr>
        </p:pic>
        <p:sp>
          <p:nvSpPr>
            <p:cNvPr id="16" name="Prostokąt 15">
              <a:extLst>
                <a:ext uri="{FF2B5EF4-FFF2-40B4-BE49-F238E27FC236}">
                  <a16:creationId xmlns:a16="http://schemas.microsoft.com/office/drawing/2014/main" id="{DB2FFFD8-42F2-472C-9424-E1E259381353}"/>
                </a:ext>
              </a:extLst>
            </p:cNvPr>
            <p:cNvSpPr/>
            <p:nvPr/>
          </p:nvSpPr>
          <p:spPr>
            <a:xfrm>
              <a:off x="11395731" y="6375683"/>
              <a:ext cx="49725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1600" dirty="0">
                  <a:solidFill>
                    <a:srgbClr val="00377B"/>
                  </a:solidFill>
                </a:rPr>
                <a:t>008</a:t>
              </a:r>
            </a:p>
          </p:txBody>
        </p:sp>
      </p:grpSp>
      <p:sp>
        <p:nvSpPr>
          <p:cNvPr id="21" name="Tytuł 1">
            <a:extLst>
              <a:ext uri="{FF2B5EF4-FFF2-40B4-BE49-F238E27FC236}">
                <a16:creationId xmlns:a16="http://schemas.microsoft.com/office/drawing/2014/main" id="{9F06A3F5-738E-426B-82F7-67B757230098}"/>
              </a:ext>
            </a:extLst>
          </p:cNvPr>
          <p:cNvSpPr txBox="1">
            <a:spLocks/>
          </p:cNvSpPr>
          <p:nvPr/>
        </p:nvSpPr>
        <p:spPr>
          <a:xfrm>
            <a:off x="838199" y="308854"/>
            <a:ext cx="107087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Definiowanie stylu – zewnętrzny arkusz stylów</a:t>
            </a:r>
          </a:p>
        </p:txBody>
      </p:sp>
    </p:spTree>
    <p:extLst>
      <p:ext uri="{BB962C8B-B14F-4D97-AF65-F5344CB8AC3E}">
        <p14:creationId xmlns:p14="http://schemas.microsoft.com/office/powerpoint/2010/main" val="4283088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66BE4517-3BA3-4579-A9B8-EEBE85E4F737}"/>
              </a:ext>
            </a:extLst>
          </p:cNvPr>
          <p:cNvSpPr/>
          <p:nvPr/>
        </p:nvSpPr>
        <p:spPr>
          <a:xfrm>
            <a:off x="1226368" y="3877334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400" b="1" dirty="0" err="1">
                <a:solidFill>
                  <a:srgbClr val="242021"/>
                </a:solidFill>
              </a:rPr>
              <a:t>padding</a:t>
            </a:r>
            <a:r>
              <a:rPr lang="pl-PL" sz="2400" dirty="0">
                <a:solidFill>
                  <a:srgbClr val="242021"/>
                </a:solidFill>
              </a:rPr>
              <a:t> – przestrzeń </a:t>
            </a:r>
            <a:br>
              <a:rPr lang="pl-PL" sz="2400" dirty="0">
                <a:solidFill>
                  <a:srgbClr val="242021"/>
                </a:solidFill>
              </a:rPr>
            </a:br>
            <a:r>
              <a:rPr lang="pl-PL" sz="2400" dirty="0">
                <a:solidFill>
                  <a:srgbClr val="242021"/>
                </a:solidFill>
              </a:rPr>
              <a:t>wokół danego elementu</a:t>
            </a:r>
            <a:r>
              <a:rPr lang="pl-PL" sz="2400" dirty="0"/>
              <a:t> </a:t>
            </a:r>
            <a:br>
              <a:rPr lang="pl-PL" dirty="0"/>
            </a:br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E765BC06-C519-4FFD-94EF-1D17406704EC}"/>
              </a:ext>
            </a:extLst>
          </p:cNvPr>
          <p:cNvSpPr/>
          <p:nvPr/>
        </p:nvSpPr>
        <p:spPr>
          <a:xfrm>
            <a:off x="4706373" y="3126124"/>
            <a:ext cx="267871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err="1">
                <a:solidFill>
                  <a:srgbClr val="242021"/>
                </a:solidFill>
              </a:rPr>
              <a:t>margin</a:t>
            </a:r>
            <a:r>
              <a:rPr lang="pl-PL" sz="2400" dirty="0">
                <a:solidFill>
                  <a:srgbClr val="242021"/>
                </a:solidFill>
              </a:rPr>
              <a:t> – przestrzeń </a:t>
            </a:r>
            <a:br>
              <a:rPr lang="pl-PL" sz="2400" dirty="0">
                <a:solidFill>
                  <a:srgbClr val="242021"/>
                </a:solidFill>
              </a:rPr>
            </a:br>
            <a:r>
              <a:rPr lang="pl-PL" sz="2400" dirty="0">
                <a:solidFill>
                  <a:srgbClr val="242021"/>
                </a:solidFill>
              </a:rPr>
              <a:t>między elementami</a:t>
            </a:r>
            <a:r>
              <a:rPr lang="pl-PL" sz="2400" dirty="0"/>
              <a:t> </a:t>
            </a:r>
            <a:br>
              <a:rPr lang="pl-PL" dirty="0"/>
            </a:b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EAA70675-E0DA-440A-9DA1-44EDFA639FB4}"/>
              </a:ext>
            </a:extLst>
          </p:cNvPr>
          <p:cNvSpPr/>
          <p:nvPr/>
        </p:nvSpPr>
        <p:spPr>
          <a:xfrm>
            <a:off x="7447806" y="2259285"/>
            <a:ext cx="3488787" cy="1420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9" name="Łącznik prosty ze strzałką 8">
            <a:extLst>
              <a:ext uri="{FF2B5EF4-FFF2-40B4-BE49-F238E27FC236}">
                <a16:creationId xmlns:a16="http://schemas.microsoft.com/office/drawing/2014/main" id="{77B89F75-0A5C-43F6-844F-0F6F06F0FCE3}"/>
              </a:ext>
            </a:extLst>
          </p:cNvPr>
          <p:cNvCxnSpPr>
            <a:cxnSpLocks/>
          </p:cNvCxnSpPr>
          <p:nvPr/>
        </p:nvCxnSpPr>
        <p:spPr>
          <a:xfrm>
            <a:off x="4643654" y="2993858"/>
            <a:ext cx="2678714" cy="0"/>
          </a:xfrm>
          <a:prstGeom prst="straightConnector1">
            <a:avLst/>
          </a:prstGeom>
          <a:ln w="57150">
            <a:solidFill>
              <a:srgbClr val="6ABA8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upa 12">
            <a:extLst>
              <a:ext uri="{FF2B5EF4-FFF2-40B4-BE49-F238E27FC236}">
                <a16:creationId xmlns:a16="http://schemas.microsoft.com/office/drawing/2014/main" id="{B766A81D-8A36-4213-B594-589F40A7FD39}"/>
              </a:ext>
            </a:extLst>
          </p:cNvPr>
          <p:cNvGrpSpPr/>
          <p:nvPr/>
        </p:nvGrpSpPr>
        <p:grpSpPr>
          <a:xfrm>
            <a:off x="1029429" y="2271110"/>
            <a:ext cx="3488787" cy="1420837"/>
            <a:chOff x="1827628" y="3007084"/>
            <a:chExt cx="3488787" cy="1420837"/>
          </a:xfrm>
        </p:grpSpPr>
        <p:sp>
          <p:nvSpPr>
            <p:cNvPr id="4" name="Prostokąt 3">
              <a:extLst>
                <a:ext uri="{FF2B5EF4-FFF2-40B4-BE49-F238E27FC236}">
                  <a16:creationId xmlns:a16="http://schemas.microsoft.com/office/drawing/2014/main" id="{6EA28309-A41D-4D3F-85D9-FF58D752678D}"/>
                </a:ext>
              </a:extLst>
            </p:cNvPr>
            <p:cNvSpPr/>
            <p:nvPr/>
          </p:nvSpPr>
          <p:spPr>
            <a:xfrm>
              <a:off x="1827628" y="3007084"/>
              <a:ext cx="3488787" cy="14208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3200" dirty="0"/>
                <a:t>Tekst</a:t>
              </a:r>
            </a:p>
          </p:txBody>
        </p:sp>
        <p:cxnSp>
          <p:nvCxnSpPr>
            <p:cNvPr id="10" name="Łącznik prosty ze strzałką 9">
              <a:extLst>
                <a:ext uri="{FF2B5EF4-FFF2-40B4-BE49-F238E27FC236}">
                  <a16:creationId xmlns:a16="http://schemas.microsoft.com/office/drawing/2014/main" id="{782FAE99-8187-4C97-B8C1-E30902584120}"/>
                </a:ext>
              </a:extLst>
            </p:cNvPr>
            <p:cNvCxnSpPr/>
            <p:nvPr/>
          </p:nvCxnSpPr>
          <p:spPr>
            <a:xfrm>
              <a:off x="4268371" y="3729832"/>
              <a:ext cx="1041009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Łącznik prosty ze strzałką 10">
              <a:extLst>
                <a:ext uri="{FF2B5EF4-FFF2-40B4-BE49-F238E27FC236}">
                  <a16:creationId xmlns:a16="http://schemas.microsoft.com/office/drawing/2014/main" id="{4866C75C-919B-4F45-A535-815BD13DF89E}"/>
                </a:ext>
              </a:extLst>
            </p:cNvPr>
            <p:cNvCxnSpPr/>
            <p:nvPr/>
          </p:nvCxnSpPr>
          <p:spPr>
            <a:xfrm>
              <a:off x="1930789" y="3729832"/>
              <a:ext cx="1041009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Łącznik prosty ze strzałką 11">
              <a:extLst>
                <a:ext uri="{FF2B5EF4-FFF2-40B4-BE49-F238E27FC236}">
                  <a16:creationId xmlns:a16="http://schemas.microsoft.com/office/drawing/2014/main" id="{B987AA3B-6DA4-43D4-B022-5E963053252C}"/>
                </a:ext>
              </a:extLst>
            </p:cNvPr>
            <p:cNvCxnSpPr>
              <a:cxnSpLocks/>
              <a:stCxn id="4" idx="2"/>
            </p:cNvCxnSpPr>
            <p:nvPr/>
          </p:nvCxnSpPr>
          <p:spPr>
            <a:xfrm flipV="1">
              <a:off x="3572022" y="3890559"/>
              <a:ext cx="11725" cy="537362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Łącznik prosty ze strzałką 14">
              <a:extLst>
                <a:ext uri="{FF2B5EF4-FFF2-40B4-BE49-F238E27FC236}">
                  <a16:creationId xmlns:a16="http://schemas.microsoft.com/office/drawing/2014/main" id="{62BDD6D2-8DCB-4160-A1D5-C4448210216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583746" y="3059112"/>
              <a:ext cx="1" cy="498673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ytuł 1">
            <a:extLst>
              <a:ext uri="{FF2B5EF4-FFF2-40B4-BE49-F238E27FC236}">
                <a16:creationId xmlns:a16="http://schemas.microsoft.com/office/drawing/2014/main" id="{D6CF5455-E380-4312-A9D6-8DAD93FA5AEC}"/>
              </a:ext>
            </a:extLst>
          </p:cNvPr>
          <p:cNvSpPr txBox="1">
            <a:spLocks/>
          </p:cNvSpPr>
          <p:nvPr/>
        </p:nvSpPr>
        <p:spPr>
          <a:xfrm>
            <a:off x="838199" y="308854"/>
            <a:ext cx="107087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Marginesy i odstępy</a:t>
            </a:r>
          </a:p>
        </p:txBody>
      </p:sp>
      <p:grpSp>
        <p:nvGrpSpPr>
          <p:cNvPr id="17" name="Grupa 16">
            <a:extLst>
              <a:ext uri="{FF2B5EF4-FFF2-40B4-BE49-F238E27FC236}">
                <a16:creationId xmlns:a16="http://schemas.microsoft.com/office/drawing/2014/main" id="{6D6F5851-E707-4598-BDE2-E3B3BB0B014D}"/>
              </a:ext>
            </a:extLst>
          </p:cNvPr>
          <p:cNvGrpSpPr/>
          <p:nvPr/>
        </p:nvGrpSpPr>
        <p:grpSpPr>
          <a:xfrm>
            <a:off x="0" y="6299200"/>
            <a:ext cx="12192000" cy="558800"/>
            <a:chOff x="0" y="6299200"/>
            <a:chExt cx="12192000" cy="558800"/>
          </a:xfrm>
        </p:grpSpPr>
        <p:sp>
          <p:nvSpPr>
            <p:cNvPr id="18" name="Prostokąt 17">
              <a:extLst>
                <a:ext uri="{FF2B5EF4-FFF2-40B4-BE49-F238E27FC236}">
                  <a16:creationId xmlns:a16="http://schemas.microsoft.com/office/drawing/2014/main" id="{1F8D7CF4-4002-4DEB-A1B6-E3005CBDEE44}"/>
                </a:ext>
              </a:extLst>
            </p:cNvPr>
            <p:cNvSpPr/>
            <p:nvPr/>
          </p:nvSpPr>
          <p:spPr>
            <a:xfrm flipH="1">
              <a:off x="0" y="6299200"/>
              <a:ext cx="12192000" cy="558800"/>
            </a:xfrm>
            <a:prstGeom prst="rect">
              <a:avLst/>
            </a:prstGeom>
            <a:gradFill flip="none" rotWithShape="1">
              <a:gsLst>
                <a:gs pos="0">
                  <a:srgbClr val="00377B"/>
                </a:gs>
                <a:gs pos="38000">
                  <a:schemeClr val="accent1">
                    <a:tint val="44500"/>
                    <a:satMod val="160000"/>
                  </a:schemeClr>
                </a:gs>
                <a:gs pos="100000">
                  <a:schemeClr val="bg1">
                    <a:lumMod val="95000"/>
                    <a:lumOff val="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9" name="Obraz 18">
              <a:extLst>
                <a:ext uri="{FF2B5EF4-FFF2-40B4-BE49-F238E27FC236}">
                  <a16:creationId xmlns:a16="http://schemas.microsoft.com/office/drawing/2014/main" id="{E6D60BAB-2E58-41B1-B1F9-6DC3C9B48A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152" y="6389137"/>
              <a:ext cx="929911" cy="396000"/>
            </a:xfrm>
            <a:prstGeom prst="rect">
              <a:avLst/>
            </a:prstGeom>
          </p:spPr>
        </p:pic>
        <p:sp>
          <p:nvSpPr>
            <p:cNvPr id="20" name="Prostokąt 19">
              <a:extLst>
                <a:ext uri="{FF2B5EF4-FFF2-40B4-BE49-F238E27FC236}">
                  <a16:creationId xmlns:a16="http://schemas.microsoft.com/office/drawing/2014/main" id="{01769B87-2504-4823-9988-308FCEADC4C2}"/>
                </a:ext>
              </a:extLst>
            </p:cNvPr>
            <p:cNvSpPr/>
            <p:nvPr/>
          </p:nvSpPr>
          <p:spPr>
            <a:xfrm>
              <a:off x="11395731" y="6375683"/>
              <a:ext cx="49725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1600" dirty="0">
                  <a:solidFill>
                    <a:srgbClr val="00377B"/>
                  </a:solidFill>
                </a:rPr>
                <a:t>009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424698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347</Words>
  <Application>Microsoft Office PowerPoint</Application>
  <PresentationFormat>Panoramiczny</PresentationFormat>
  <Paragraphs>86</Paragraphs>
  <Slides>13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Courier New</vt:lpstr>
      <vt:lpstr>Dosis</vt:lpstr>
      <vt:lpstr>Open Sans</vt:lpstr>
      <vt:lpstr>Wingdings</vt:lpstr>
      <vt:lpstr>Motyw pakietu Office</vt:lpstr>
      <vt:lpstr>HTML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HTML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CSS  – Kaskadowe arkusze stylów</dc:title>
  <dc:creator>katarzyna</dc:creator>
  <cp:lastModifiedBy>Beata Brzeg-Wieluńska</cp:lastModifiedBy>
  <cp:revision>26</cp:revision>
  <dcterms:created xsi:type="dcterms:W3CDTF">2019-04-10T19:23:36Z</dcterms:created>
  <dcterms:modified xsi:type="dcterms:W3CDTF">2019-07-01T10:43:30Z</dcterms:modified>
</cp:coreProperties>
</file>